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7" r:id="rId2"/>
    <p:sldId id="320" r:id="rId3"/>
    <p:sldId id="309" r:id="rId4"/>
    <p:sldId id="311" r:id="rId5"/>
    <p:sldId id="314" r:id="rId6"/>
    <p:sldId id="312" r:id="rId7"/>
    <p:sldId id="313" r:id="rId8"/>
    <p:sldId id="267" r:id="rId9"/>
    <p:sldId id="268" r:id="rId10"/>
    <p:sldId id="273" r:id="rId11"/>
    <p:sldId id="274" r:id="rId12"/>
    <p:sldId id="270" r:id="rId13"/>
    <p:sldId id="271" r:id="rId14"/>
    <p:sldId id="275" r:id="rId15"/>
    <p:sldId id="291" r:id="rId16"/>
    <p:sldId id="292" r:id="rId17"/>
    <p:sldId id="293" r:id="rId18"/>
    <p:sldId id="294" r:id="rId19"/>
    <p:sldId id="281" r:id="rId20"/>
    <p:sldId id="287" r:id="rId21"/>
    <p:sldId id="315" r:id="rId22"/>
    <p:sldId id="316" r:id="rId23"/>
    <p:sldId id="288" r:id="rId24"/>
    <p:sldId id="290" r:id="rId25"/>
    <p:sldId id="317" r:id="rId26"/>
    <p:sldId id="295" r:id="rId27"/>
    <p:sldId id="296" r:id="rId28"/>
    <p:sldId id="318" r:id="rId29"/>
    <p:sldId id="297" r:id="rId30"/>
    <p:sldId id="298" r:id="rId31"/>
    <p:sldId id="299" r:id="rId32"/>
    <p:sldId id="300" r:id="rId33"/>
    <p:sldId id="301" r:id="rId34"/>
    <p:sldId id="302" r:id="rId35"/>
    <p:sldId id="303" r:id="rId36"/>
    <p:sldId id="304" r:id="rId37"/>
    <p:sldId id="305" r:id="rId38"/>
    <p:sldId id="306" r:id="rId39"/>
    <p:sldId id="307" r:id="rId40"/>
    <p:sldId id="262"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0"/>
    <a:srgbClr val="191F5D"/>
    <a:srgbClr val="00964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2" autoAdjust="0"/>
    <p:restoredTop sz="96395" autoAdjust="0"/>
  </p:normalViewPr>
  <p:slideViewPr>
    <p:cSldViewPr snapToGrid="0">
      <p:cViewPr varScale="1">
        <p:scale>
          <a:sx n="116" d="100"/>
          <a:sy n="116" d="100"/>
        </p:scale>
        <p:origin x="39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mvelez\Documents\2024\3.%20Marzo\matriz%20de%20aspectos%20impactos%20amb.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Mi%20unidad\1.%20DOCUMENTOS%20(ANUALIDADES)\2024\15.%20INFORME%20POR%20LA%20DIRECCI&#211;N\matriz%20de%20aspectos%20impactos%20amb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Unidades%20compartidas\OAPII\OAPII_2024\Jair%20Ram&#237;rez%20Charry\3.%20Marzo_2024\Informe_RevisionDireccion_2022-2023\Consoli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400" b="1" dirty="0">
                <a:effectLst/>
              </a:rPr>
              <a:t>Identificación de aspectos y valoración de impactos – SSPD 2023</a:t>
            </a:r>
          </a:p>
          <a:p>
            <a:pPr>
              <a:defRPr sz="1400" b="1"/>
            </a:pPr>
            <a:endParaRPr lang="es-CO" sz="1400" b="1" dirty="0">
              <a:effectLst/>
            </a:endParaRPr>
          </a:p>
        </c:rich>
      </c:tx>
      <c:layout>
        <c:manualLayout>
          <c:xMode val="edge"/>
          <c:yMode val="edge"/>
          <c:x val="0.10372551397737793"/>
          <c:y val="6.080460774444829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bar"/>
        <c:grouping val="clustered"/>
        <c:varyColors val="0"/>
        <c:ser>
          <c:idx val="0"/>
          <c:order val="0"/>
          <c:tx>
            <c:strRef>
              <c:f>Hoja1!$C$5</c:f>
              <c:strCache>
                <c:ptCount val="1"/>
                <c:pt idx="0">
                  <c:v>baja significancia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Hoja1!$D$4:$K$4</c:f>
              <c:strCache>
                <c:ptCount val="8"/>
                <c:pt idx="0">
                  <c:v>DT CENTRO -  CIVIS</c:v>
                </c:pt>
                <c:pt idx="1">
                  <c:v>SEDE PRINCIPAL </c:v>
                </c:pt>
                <c:pt idx="2">
                  <c:v>DT NOROCCIDENTE</c:v>
                </c:pt>
                <c:pt idx="3">
                  <c:v>DT NORORIENTE</c:v>
                </c:pt>
                <c:pt idx="4">
                  <c:v>DT OCCIDENTE</c:v>
                </c:pt>
                <c:pt idx="5">
                  <c:v>DT ORIENTE</c:v>
                </c:pt>
                <c:pt idx="6">
                  <c:v>DT SURORIENTE</c:v>
                </c:pt>
                <c:pt idx="7">
                  <c:v>DT SUROCCIDENTE</c:v>
                </c:pt>
              </c:strCache>
            </c:strRef>
          </c:cat>
          <c:val>
            <c:numRef>
              <c:f>Hoja1!$D$5:$K$5</c:f>
              <c:numCache>
                <c:formatCode>General</c:formatCode>
                <c:ptCount val="8"/>
                <c:pt idx="0">
                  <c:v>24</c:v>
                </c:pt>
                <c:pt idx="1">
                  <c:v>27</c:v>
                </c:pt>
                <c:pt idx="2">
                  <c:v>22</c:v>
                </c:pt>
                <c:pt idx="3">
                  <c:v>6</c:v>
                </c:pt>
                <c:pt idx="4">
                  <c:v>25</c:v>
                </c:pt>
                <c:pt idx="5">
                  <c:v>27</c:v>
                </c:pt>
                <c:pt idx="6">
                  <c:v>6</c:v>
                </c:pt>
                <c:pt idx="7">
                  <c:v>24</c:v>
                </c:pt>
              </c:numCache>
            </c:numRef>
          </c:val>
          <c:extLst>
            <c:ext xmlns:c16="http://schemas.microsoft.com/office/drawing/2014/chart" uri="{C3380CC4-5D6E-409C-BE32-E72D297353CC}">
              <c16:uniqueId val="{00000000-F182-4367-8235-1AB0C01B87FF}"/>
            </c:ext>
          </c:extLst>
        </c:ser>
        <c:ser>
          <c:idx val="1"/>
          <c:order val="1"/>
          <c:tx>
            <c:strRef>
              <c:f>Hoja1!$C$6</c:f>
              <c:strCache>
                <c:ptCount val="1"/>
                <c:pt idx="0">
                  <c:v>media Significancia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Hoja1!$D$4:$K$4</c:f>
              <c:strCache>
                <c:ptCount val="8"/>
                <c:pt idx="0">
                  <c:v>DT CENTRO -  CIVIS</c:v>
                </c:pt>
                <c:pt idx="1">
                  <c:v>SEDE PRINCIPAL </c:v>
                </c:pt>
                <c:pt idx="2">
                  <c:v>DT NOROCCIDENTE</c:v>
                </c:pt>
                <c:pt idx="3">
                  <c:v>DT NORORIENTE</c:v>
                </c:pt>
                <c:pt idx="4">
                  <c:v>DT OCCIDENTE</c:v>
                </c:pt>
                <c:pt idx="5">
                  <c:v>DT ORIENTE</c:v>
                </c:pt>
                <c:pt idx="6">
                  <c:v>DT SURORIENTE</c:v>
                </c:pt>
                <c:pt idx="7">
                  <c:v>DT SUROCCIDENTE</c:v>
                </c:pt>
              </c:strCache>
            </c:strRef>
          </c:cat>
          <c:val>
            <c:numRef>
              <c:f>Hoja1!$D$6:$K$6</c:f>
              <c:numCache>
                <c:formatCode>General</c:formatCode>
                <c:ptCount val="8"/>
                <c:pt idx="0">
                  <c:v>2</c:v>
                </c:pt>
                <c:pt idx="1">
                  <c:v>5</c:v>
                </c:pt>
                <c:pt idx="2">
                  <c:v>5</c:v>
                </c:pt>
                <c:pt idx="4">
                  <c:v>3</c:v>
                </c:pt>
                <c:pt idx="5">
                  <c:v>2</c:v>
                </c:pt>
                <c:pt idx="7">
                  <c:v>2</c:v>
                </c:pt>
              </c:numCache>
            </c:numRef>
          </c:val>
          <c:extLst>
            <c:ext xmlns:c16="http://schemas.microsoft.com/office/drawing/2014/chart" uri="{C3380CC4-5D6E-409C-BE32-E72D297353CC}">
              <c16:uniqueId val="{00000001-F182-4367-8235-1AB0C01B87FF}"/>
            </c:ext>
          </c:extLst>
        </c:ser>
        <c:ser>
          <c:idx val="3"/>
          <c:order val="3"/>
          <c:tx>
            <c:strRef>
              <c:f>Hoja1!$C$7</c:f>
              <c:strCache>
                <c:ptCount val="1"/>
                <c:pt idx="0">
                  <c:v>no significativo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Hoja1!$D$4:$K$4</c:f>
              <c:strCache>
                <c:ptCount val="8"/>
                <c:pt idx="0">
                  <c:v>DT CENTRO -  CIVIS</c:v>
                </c:pt>
                <c:pt idx="1">
                  <c:v>SEDE PRINCIPAL </c:v>
                </c:pt>
                <c:pt idx="2">
                  <c:v>DT NOROCCIDENTE</c:v>
                </c:pt>
                <c:pt idx="3">
                  <c:v>DT NORORIENTE</c:v>
                </c:pt>
                <c:pt idx="4">
                  <c:v>DT OCCIDENTE</c:v>
                </c:pt>
                <c:pt idx="5">
                  <c:v>DT ORIENTE</c:v>
                </c:pt>
                <c:pt idx="6">
                  <c:v>DT SURORIENTE</c:v>
                </c:pt>
                <c:pt idx="7">
                  <c:v>DT SUROCCIDENTE</c:v>
                </c:pt>
              </c:strCache>
            </c:strRef>
          </c:cat>
          <c:val>
            <c:numRef>
              <c:f>Hoja1!$D$7:$K$7</c:f>
              <c:numCache>
                <c:formatCode>General</c:formatCode>
                <c:ptCount val="8"/>
                <c:pt idx="0">
                  <c:v>2</c:v>
                </c:pt>
                <c:pt idx="1">
                  <c:v>1</c:v>
                </c:pt>
                <c:pt idx="2">
                  <c:v>2</c:v>
                </c:pt>
                <c:pt idx="4">
                  <c:v>2</c:v>
                </c:pt>
                <c:pt idx="5">
                  <c:v>2</c:v>
                </c:pt>
                <c:pt idx="7">
                  <c:v>2</c:v>
                </c:pt>
              </c:numCache>
            </c:numRef>
          </c:val>
          <c:extLst>
            <c:ext xmlns:c16="http://schemas.microsoft.com/office/drawing/2014/chart" uri="{C3380CC4-5D6E-409C-BE32-E72D297353CC}">
              <c16:uniqueId val="{00000002-F182-4367-8235-1AB0C01B87FF}"/>
            </c:ext>
          </c:extLst>
        </c:ser>
        <c:dLbls>
          <c:dLblPos val="ctr"/>
          <c:showLegendKey val="0"/>
          <c:showVal val="1"/>
          <c:showCatName val="0"/>
          <c:showSerName val="0"/>
          <c:showPercent val="0"/>
          <c:showBubbleSize val="0"/>
        </c:dLbls>
        <c:gapWidth val="75"/>
        <c:overlap val="40"/>
        <c:axId val="1088405920"/>
        <c:axId val="1088406752"/>
        <c:extLst>
          <c:ext xmlns:c15="http://schemas.microsoft.com/office/drawing/2012/chart" uri="{02D57815-91ED-43cb-92C2-25804820EDAC}">
            <c15:filteredBarSeries>
              <c15:ser>
                <c:idx val="2"/>
                <c:order val="2"/>
                <c:tx>
                  <c:strRef>
                    <c:extLst>
                      <c:ext uri="{02D57815-91ED-43cb-92C2-25804820EDAC}">
                        <c15:formulaRef>
                          <c15:sqref>Hoja1!#REF!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Hoja1!$D$4:$K$4</c15:sqref>
                        </c15:formulaRef>
                      </c:ext>
                    </c:extLst>
                    <c:strCache>
                      <c:ptCount val="8"/>
                      <c:pt idx="0">
                        <c:v>DT CENTRO -  CIVIS</c:v>
                      </c:pt>
                      <c:pt idx="1">
                        <c:v>SEDE PRINCIPAL </c:v>
                      </c:pt>
                      <c:pt idx="2">
                        <c:v>DT NOROCCIDENTE</c:v>
                      </c:pt>
                      <c:pt idx="3">
                        <c:v>DT NORORIENTE</c:v>
                      </c:pt>
                      <c:pt idx="4">
                        <c:v>DT OCCIDENTE</c:v>
                      </c:pt>
                      <c:pt idx="5">
                        <c:v>DT ORIENTE</c:v>
                      </c:pt>
                      <c:pt idx="6">
                        <c:v>DT SURORIENTE</c:v>
                      </c:pt>
                      <c:pt idx="7">
                        <c:v>DT SUROCCIDENTE</c:v>
                      </c:pt>
                    </c:strCache>
                  </c:strRef>
                </c:cat>
                <c:val>
                  <c:numRef>
                    <c:extLst>
                      <c:ext uri="{02D57815-91ED-43cb-92C2-25804820EDAC}">
                        <c15:formulaRef>
                          <c15:sqref>Hoja1!#REF!</c15:sqref>
                        </c15:formulaRef>
                      </c:ext>
                    </c:extLst>
                    <c:numCache>
                      <c:formatCode>General</c:formatCode>
                      <c:ptCount val="1"/>
                      <c:pt idx="0">
                        <c:v>1</c:v>
                      </c:pt>
                    </c:numCache>
                  </c:numRef>
                </c:val>
                <c:extLst>
                  <c:ext xmlns:c16="http://schemas.microsoft.com/office/drawing/2014/chart" uri="{C3380CC4-5D6E-409C-BE32-E72D297353CC}">
                    <c16:uniqueId val="{00000003-F182-4367-8235-1AB0C01B87FF}"/>
                  </c:ext>
                </c:extLst>
              </c15:ser>
            </c15:filteredBarSeries>
          </c:ext>
        </c:extLst>
      </c:barChart>
      <c:catAx>
        <c:axId val="1088405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088406752"/>
        <c:crosses val="autoZero"/>
        <c:auto val="1"/>
        <c:lblAlgn val="ctr"/>
        <c:lblOffset val="100"/>
        <c:noMultiLvlLbl val="0"/>
      </c:catAx>
      <c:valAx>
        <c:axId val="108840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0884059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CO" dirty="0"/>
              <a:t>ACTIVIDADES  Vs SIGNIFICANCIA AMBIENTAL</a:t>
            </a:r>
            <a:r>
              <a:rPr lang="es-CO" baseline="0" dirty="0"/>
              <a:t> </a:t>
            </a:r>
            <a:r>
              <a:rPr lang="es-CO" dirty="0"/>
              <a:t>2023</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CO"/>
        </a:p>
      </c:txPr>
    </c:title>
    <c:autoTitleDeleted val="0"/>
    <c:plotArea>
      <c:layout/>
      <c:barChart>
        <c:barDir val="col"/>
        <c:grouping val="clustered"/>
        <c:varyColors val="0"/>
        <c:ser>
          <c:idx val="0"/>
          <c:order val="0"/>
          <c:tx>
            <c:strRef>
              <c:f>hoja!$D$3</c:f>
              <c:strCache>
                <c:ptCount val="1"/>
                <c:pt idx="0">
                  <c:v>NO SIGNIFICATIVO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hoja!$C$4:$C$23</c:f>
              <c:strCache>
                <c:ptCount val="20"/>
                <c:pt idx="0">
                  <c:v>ACTIVIDADES DE ASEO Y LIMPIEZA</c:v>
                </c:pt>
                <c:pt idx="1">
                  <c:v>CONSUMO DE ALIMENTOS EN EL DESARROLLO DE MESAS DE TRABAJO CON LA COMUNIDAD, EMPRESAS PRESTADORAS, ENTRE OTRAS</c:v>
                </c:pt>
                <c:pt idx="2">
                  <c:v>CONSUMO DE ALIMENTOS Y OTROS DENTRO DE LA SEDE</c:v>
                </c:pt>
                <c:pt idx="3">
                  <c:v>DESARROLLO DE ACTIVIDADES MISIONALES Y DE GESTION DONDE SE GENERA MATERIAL RECICLABLE</c:v>
                </c:pt>
                <c:pt idx="4">
                  <c:v>FUMIGACIÓN DE LA SEDE</c:v>
                </c:pt>
                <c:pt idx="5">
                  <c:v>IMPRESIÓN Y FOTOCOPIADO DE DOCUMENTOS PARA PROCESOS ADMINISTRATIVOS Y MISIONALES</c:v>
                </c:pt>
                <c:pt idx="6">
                  <c:v>MANTENIMIENTO DE EQUIPOS DE COMPUTO, TELEFONOS, IMPRESORAS Y APARATOS ELECTRICOS Y ELECTORNICOS</c:v>
                </c:pt>
                <c:pt idx="7">
                  <c:v>MANTENIMIENTO DE INFRAESTRUCTURA (CABLEADO ELÉCTRICO, HARDWARE, AIRES ACONDICIONADOS, PLANTAS ELÉCTRICAS, CAMBIO DE LUNINARIA)</c:v>
                </c:pt>
                <c:pt idx="8">
                  <c:v>OBRAS CIVILES O DE MANTENIMIENTO EN LAS INSTALACIONES DE LA ENTIDAD</c:v>
                </c:pt>
                <c:pt idx="9">
                  <c:v>USO DE ASCENSORES</c:v>
                </c:pt>
                <c:pt idx="10">
                  <c:v>USO DE BAÑOS</c:v>
                </c:pt>
                <c:pt idx="11">
                  <c:v>USO DE EQUIPOS ELÉCTRICOS, ELECTRÓNICOS, DE COMUNICACIONES Y AIRES ACONDICIONADOS</c:v>
                </c:pt>
                <c:pt idx="12">
                  <c:v>USO DE LUMINARIA AHORRADORA</c:v>
                </c:pt>
                <c:pt idx="13">
                  <c:v>USO DE PANELES SOLARES</c:v>
                </c:pt>
                <c:pt idx="14">
                  <c:v>USO DE PAPEL EN IMPRESIONES EN ACTIVIDADES TANTO MISIONALES COMO DE GESTIÓN</c:v>
                </c:pt>
                <c:pt idx="15">
                  <c:v>USO DE SISTEMAS AHORRADORES DE AGUA</c:v>
                </c:pt>
                <c:pt idx="16">
                  <c:v>USO O CAMBIO DE LUMINARIA</c:v>
                </c:pt>
                <c:pt idx="17">
                  <c:v>USO Y MANTENIMIENTO DE PLANTA ELECTRICA</c:v>
                </c:pt>
                <c:pt idx="18">
                  <c:v>USO, MANTENIMIENTO PREVENTIVO Y CORRECTIVO DE PARQUE AUTOMOTOR EN ACTIVIDADES DE GESTIÓN Y MISIONALES (INCLUIDAS PARTICIPACIÓN CIUDADANA)</c:v>
                </c:pt>
                <c:pt idx="19">
                  <c:v>USO, MANTENIMIENTO PREVENTIVO Y CORRECTIVO DE PARQUE AUTOMOTOR EN ACTIVIDADES DE GESTIÓN Y MISIONALES (INCLUIDAS PARTICIPACIÓN CIUDADANA)</c:v>
                </c:pt>
              </c:strCache>
            </c:strRef>
          </c:cat>
          <c:val>
            <c:numRef>
              <c:f>hoja!$D$4:$D$23</c:f>
              <c:numCache>
                <c:formatCode>General</c:formatCode>
                <c:ptCount val="20"/>
                <c:pt idx="8">
                  <c:v>6</c:v>
                </c:pt>
                <c:pt idx="16">
                  <c:v>5</c:v>
                </c:pt>
              </c:numCache>
            </c:numRef>
          </c:val>
          <c:extLst>
            <c:ext xmlns:c16="http://schemas.microsoft.com/office/drawing/2014/chart" uri="{C3380CC4-5D6E-409C-BE32-E72D297353CC}">
              <c16:uniqueId val="{00000000-2459-4C8F-B133-B08CA0DD84AC}"/>
            </c:ext>
          </c:extLst>
        </c:ser>
        <c:ser>
          <c:idx val="1"/>
          <c:order val="1"/>
          <c:tx>
            <c:strRef>
              <c:f>hoja!$E$3</c:f>
              <c:strCache>
                <c:ptCount val="1"/>
                <c:pt idx="0">
                  <c:v>Baja Significancia</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hoja!$C$4:$C$23</c:f>
              <c:strCache>
                <c:ptCount val="20"/>
                <c:pt idx="0">
                  <c:v>ACTIVIDADES DE ASEO Y LIMPIEZA</c:v>
                </c:pt>
                <c:pt idx="1">
                  <c:v>CONSUMO DE ALIMENTOS EN EL DESARROLLO DE MESAS DE TRABAJO CON LA COMUNIDAD, EMPRESAS PRESTADORAS, ENTRE OTRAS</c:v>
                </c:pt>
                <c:pt idx="2">
                  <c:v>CONSUMO DE ALIMENTOS Y OTROS DENTRO DE LA SEDE</c:v>
                </c:pt>
                <c:pt idx="3">
                  <c:v>DESARROLLO DE ACTIVIDADES MISIONALES Y DE GESTION DONDE SE GENERA MATERIAL RECICLABLE</c:v>
                </c:pt>
                <c:pt idx="4">
                  <c:v>FUMIGACIÓN DE LA SEDE</c:v>
                </c:pt>
                <c:pt idx="5">
                  <c:v>IMPRESIÓN Y FOTOCOPIADO DE DOCUMENTOS PARA PROCESOS ADMINISTRATIVOS Y MISIONALES</c:v>
                </c:pt>
                <c:pt idx="6">
                  <c:v>MANTENIMIENTO DE EQUIPOS DE COMPUTO, TELEFONOS, IMPRESORAS Y APARATOS ELECTRICOS Y ELECTORNICOS</c:v>
                </c:pt>
                <c:pt idx="7">
                  <c:v>MANTENIMIENTO DE INFRAESTRUCTURA (CABLEADO ELÉCTRICO, HARDWARE, AIRES ACONDICIONADOS, PLANTAS ELÉCTRICAS, CAMBIO DE LUNINARIA)</c:v>
                </c:pt>
                <c:pt idx="8">
                  <c:v>OBRAS CIVILES O DE MANTENIMIENTO EN LAS INSTALACIONES DE LA ENTIDAD</c:v>
                </c:pt>
                <c:pt idx="9">
                  <c:v>USO DE ASCENSORES</c:v>
                </c:pt>
                <c:pt idx="10">
                  <c:v>USO DE BAÑOS</c:v>
                </c:pt>
                <c:pt idx="11">
                  <c:v>USO DE EQUIPOS ELÉCTRICOS, ELECTRÓNICOS, DE COMUNICACIONES Y AIRES ACONDICIONADOS</c:v>
                </c:pt>
                <c:pt idx="12">
                  <c:v>USO DE LUMINARIA AHORRADORA</c:v>
                </c:pt>
                <c:pt idx="13">
                  <c:v>USO DE PANELES SOLARES</c:v>
                </c:pt>
                <c:pt idx="14">
                  <c:v>USO DE PAPEL EN IMPRESIONES EN ACTIVIDADES TANTO MISIONALES COMO DE GESTIÓN</c:v>
                </c:pt>
                <c:pt idx="15">
                  <c:v>USO DE SISTEMAS AHORRADORES DE AGUA</c:v>
                </c:pt>
                <c:pt idx="16">
                  <c:v>USO O CAMBIO DE LUMINARIA</c:v>
                </c:pt>
                <c:pt idx="17">
                  <c:v>USO Y MANTENIMIENTO DE PLANTA ELECTRICA</c:v>
                </c:pt>
                <c:pt idx="18">
                  <c:v>USO, MANTENIMIENTO PREVENTIVO Y CORRECTIVO DE PARQUE AUTOMOTOR EN ACTIVIDADES DE GESTIÓN Y MISIONALES (INCLUIDAS PARTICIPACIÓN CIUDADANA)</c:v>
                </c:pt>
                <c:pt idx="19">
                  <c:v>USO, MANTENIMIENTO PREVENTIVO Y CORRECTIVO DE PARQUE AUTOMOTOR EN ACTIVIDADES DE GESTIÓN Y MISIONALES (INCLUIDAS PARTICIPACIÓN CIUDADANA)</c:v>
                </c:pt>
              </c:strCache>
            </c:strRef>
          </c:cat>
          <c:val>
            <c:numRef>
              <c:f>hoja!$E$4:$E$23</c:f>
              <c:numCache>
                <c:formatCode>General</c:formatCode>
                <c:ptCount val="20"/>
                <c:pt idx="0">
                  <c:v>11</c:v>
                </c:pt>
                <c:pt idx="1">
                  <c:v>9</c:v>
                </c:pt>
                <c:pt idx="2">
                  <c:v>5</c:v>
                </c:pt>
                <c:pt idx="3">
                  <c:v>8</c:v>
                </c:pt>
                <c:pt idx="4">
                  <c:v>24</c:v>
                </c:pt>
                <c:pt idx="5">
                  <c:v>8</c:v>
                </c:pt>
                <c:pt idx="6">
                  <c:v>6</c:v>
                </c:pt>
                <c:pt idx="7">
                  <c:v>6</c:v>
                </c:pt>
                <c:pt idx="8">
                  <c:v>18</c:v>
                </c:pt>
                <c:pt idx="10">
                  <c:v>15</c:v>
                </c:pt>
                <c:pt idx="11">
                  <c:v>5</c:v>
                </c:pt>
                <c:pt idx="12">
                  <c:v>6</c:v>
                </c:pt>
                <c:pt idx="13">
                  <c:v>2</c:v>
                </c:pt>
                <c:pt idx="15">
                  <c:v>6</c:v>
                </c:pt>
                <c:pt idx="16">
                  <c:v>1</c:v>
                </c:pt>
                <c:pt idx="17">
                  <c:v>6</c:v>
                </c:pt>
                <c:pt idx="18">
                  <c:v>24</c:v>
                </c:pt>
              </c:numCache>
            </c:numRef>
          </c:val>
          <c:extLst>
            <c:ext xmlns:c16="http://schemas.microsoft.com/office/drawing/2014/chart" uri="{C3380CC4-5D6E-409C-BE32-E72D297353CC}">
              <c16:uniqueId val="{00000001-2459-4C8F-B133-B08CA0DD84AC}"/>
            </c:ext>
          </c:extLst>
        </c:ser>
        <c:ser>
          <c:idx val="2"/>
          <c:order val="2"/>
          <c:tx>
            <c:strRef>
              <c:f>hoja!$F$3</c:f>
              <c:strCache>
                <c:ptCount val="1"/>
                <c:pt idx="0">
                  <c:v> Media Significacncia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hoja!$C$4:$C$23</c:f>
              <c:strCache>
                <c:ptCount val="20"/>
                <c:pt idx="0">
                  <c:v>ACTIVIDADES DE ASEO Y LIMPIEZA</c:v>
                </c:pt>
                <c:pt idx="1">
                  <c:v>CONSUMO DE ALIMENTOS EN EL DESARROLLO DE MESAS DE TRABAJO CON LA COMUNIDAD, EMPRESAS PRESTADORAS, ENTRE OTRAS</c:v>
                </c:pt>
                <c:pt idx="2">
                  <c:v>CONSUMO DE ALIMENTOS Y OTROS DENTRO DE LA SEDE</c:v>
                </c:pt>
                <c:pt idx="3">
                  <c:v>DESARROLLO DE ACTIVIDADES MISIONALES Y DE GESTION DONDE SE GENERA MATERIAL RECICLABLE</c:v>
                </c:pt>
                <c:pt idx="4">
                  <c:v>FUMIGACIÓN DE LA SEDE</c:v>
                </c:pt>
                <c:pt idx="5">
                  <c:v>IMPRESIÓN Y FOTOCOPIADO DE DOCUMENTOS PARA PROCESOS ADMINISTRATIVOS Y MISIONALES</c:v>
                </c:pt>
                <c:pt idx="6">
                  <c:v>MANTENIMIENTO DE EQUIPOS DE COMPUTO, TELEFONOS, IMPRESORAS Y APARATOS ELECTRICOS Y ELECTORNICOS</c:v>
                </c:pt>
                <c:pt idx="7">
                  <c:v>MANTENIMIENTO DE INFRAESTRUCTURA (CABLEADO ELÉCTRICO, HARDWARE, AIRES ACONDICIONADOS, PLANTAS ELÉCTRICAS, CAMBIO DE LUNINARIA)</c:v>
                </c:pt>
                <c:pt idx="8">
                  <c:v>OBRAS CIVILES O DE MANTENIMIENTO EN LAS INSTALACIONES DE LA ENTIDAD</c:v>
                </c:pt>
                <c:pt idx="9">
                  <c:v>USO DE ASCENSORES</c:v>
                </c:pt>
                <c:pt idx="10">
                  <c:v>USO DE BAÑOS</c:v>
                </c:pt>
                <c:pt idx="11">
                  <c:v>USO DE EQUIPOS ELÉCTRICOS, ELECTRÓNICOS, DE COMUNICACIONES Y AIRES ACONDICIONADOS</c:v>
                </c:pt>
                <c:pt idx="12">
                  <c:v>USO DE LUMINARIA AHORRADORA</c:v>
                </c:pt>
                <c:pt idx="13">
                  <c:v>USO DE PANELES SOLARES</c:v>
                </c:pt>
                <c:pt idx="14">
                  <c:v>USO DE PAPEL EN IMPRESIONES EN ACTIVIDADES TANTO MISIONALES COMO DE GESTIÓN</c:v>
                </c:pt>
                <c:pt idx="15">
                  <c:v>USO DE SISTEMAS AHORRADORES DE AGUA</c:v>
                </c:pt>
                <c:pt idx="16">
                  <c:v>USO O CAMBIO DE LUMINARIA</c:v>
                </c:pt>
                <c:pt idx="17">
                  <c:v>USO Y MANTENIMIENTO DE PLANTA ELECTRICA</c:v>
                </c:pt>
                <c:pt idx="18">
                  <c:v>USO, MANTENIMIENTO PREVENTIVO Y CORRECTIVO DE PARQUE AUTOMOTOR EN ACTIVIDADES DE GESTIÓN Y MISIONALES (INCLUIDAS PARTICIPACIÓN CIUDADANA)</c:v>
                </c:pt>
                <c:pt idx="19">
                  <c:v>USO, MANTENIMIENTO PREVENTIVO Y CORRECTIVO DE PARQUE AUTOMOTOR EN ACTIVIDADES DE GESTIÓN Y MISIONALES (INCLUIDAS PARTICIPACIÓN CIUDADANA)</c:v>
                </c:pt>
              </c:strCache>
            </c:strRef>
          </c:cat>
          <c:val>
            <c:numRef>
              <c:f>hoja!$F$4:$F$23</c:f>
              <c:numCache>
                <c:formatCode>General</c:formatCode>
                <c:ptCount val="20"/>
                <c:pt idx="0">
                  <c:v>1</c:v>
                </c:pt>
                <c:pt idx="2">
                  <c:v>1</c:v>
                </c:pt>
                <c:pt idx="9">
                  <c:v>1</c:v>
                </c:pt>
                <c:pt idx="10">
                  <c:v>3</c:v>
                </c:pt>
                <c:pt idx="11">
                  <c:v>1</c:v>
                </c:pt>
                <c:pt idx="14">
                  <c:v>6</c:v>
                </c:pt>
                <c:pt idx="19">
                  <c:v>6</c:v>
                </c:pt>
              </c:numCache>
            </c:numRef>
          </c:val>
          <c:extLst>
            <c:ext xmlns:c16="http://schemas.microsoft.com/office/drawing/2014/chart" uri="{C3380CC4-5D6E-409C-BE32-E72D297353CC}">
              <c16:uniqueId val="{00000002-2459-4C8F-B133-B08CA0DD84AC}"/>
            </c:ext>
          </c:extLst>
        </c:ser>
        <c:ser>
          <c:idx val="3"/>
          <c:order val="3"/>
          <c:tx>
            <c:strRef>
              <c:f>hoja!$G$3</c:f>
              <c:strCache>
                <c:ptCount val="1"/>
                <c:pt idx="0">
                  <c:v>Alta significancia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hoja!$C$4:$C$23</c:f>
              <c:strCache>
                <c:ptCount val="20"/>
                <c:pt idx="0">
                  <c:v>ACTIVIDADES DE ASEO Y LIMPIEZA</c:v>
                </c:pt>
                <c:pt idx="1">
                  <c:v>CONSUMO DE ALIMENTOS EN EL DESARROLLO DE MESAS DE TRABAJO CON LA COMUNIDAD, EMPRESAS PRESTADORAS, ENTRE OTRAS</c:v>
                </c:pt>
                <c:pt idx="2">
                  <c:v>CONSUMO DE ALIMENTOS Y OTROS DENTRO DE LA SEDE</c:v>
                </c:pt>
                <c:pt idx="3">
                  <c:v>DESARROLLO DE ACTIVIDADES MISIONALES Y DE GESTION DONDE SE GENERA MATERIAL RECICLABLE</c:v>
                </c:pt>
                <c:pt idx="4">
                  <c:v>FUMIGACIÓN DE LA SEDE</c:v>
                </c:pt>
                <c:pt idx="5">
                  <c:v>IMPRESIÓN Y FOTOCOPIADO DE DOCUMENTOS PARA PROCESOS ADMINISTRATIVOS Y MISIONALES</c:v>
                </c:pt>
                <c:pt idx="6">
                  <c:v>MANTENIMIENTO DE EQUIPOS DE COMPUTO, TELEFONOS, IMPRESORAS Y APARATOS ELECTRICOS Y ELECTORNICOS</c:v>
                </c:pt>
                <c:pt idx="7">
                  <c:v>MANTENIMIENTO DE INFRAESTRUCTURA (CABLEADO ELÉCTRICO, HARDWARE, AIRES ACONDICIONADOS, PLANTAS ELÉCTRICAS, CAMBIO DE LUNINARIA)</c:v>
                </c:pt>
                <c:pt idx="8">
                  <c:v>OBRAS CIVILES O DE MANTENIMIENTO EN LAS INSTALACIONES DE LA ENTIDAD</c:v>
                </c:pt>
                <c:pt idx="9">
                  <c:v>USO DE ASCENSORES</c:v>
                </c:pt>
                <c:pt idx="10">
                  <c:v>USO DE BAÑOS</c:v>
                </c:pt>
                <c:pt idx="11">
                  <c:v>USO DE EQUIPOS ELÉCTRICOS, ELECTRÓNICOS, DE COMUNICACIONES Y AIRES ACONDICIONADOS</c:v>
                </c:pt>
                <c:pt idx="12">
                  <c:v>USO DE LUMINARIA AHORRADORA</c:v>
                </c:pt>
                <c:pt idx="13">
                  <c:v>USO DE PANELES SOLARES</c:v>
                </c:pt>
                <c:pt idx="14">
                  <c:v>USO DE PAPEL EN IMPRESIONES EN ACTIVIDADES TANTO MISIONALES COMO DE GESTIÓN</c:v>
                </c:pt>
                <c:pt idx="15">
                  <c:v>USO DE SISTEMAS AHORRADORES DE AGUA</c:v>
                </c:pt>
                <c:pt idx="16">
                  <c:v>USO O CAMBIO DE LUMINARIA</c:v>
                </c:pt>
                <c:pt idx="17">
                  <c:v>USO Y MANTENIMIENTO DE PLANTA ELECTRICA</c:v>
                </c:pt>
                <c:pt idx="18">
                  <c:v>USO, MANTENIMIENTO PREVENTIVO Y CORRECTIVO DE PARQUE AUTOMOTOR EN ACTIVIDADES DE GESTIÓN Y MISIONALES (INCLUIDAS PARTICIPACIÓN CIUDADANA)</c:v>
                </c:pt>
                <c:pt idx="19">
                  <c:v>USO, MANTENIMIENTO PREVENTIVO Y CORRECTIVO DE PARQUE AUTOMOTOR EN ACTIVIDADES DE GESTIÓN Y MISIONALES (INCLUIDAS PARTICIPACIÓN CIUDADANA)</c:v>
                </c:pt>
              </c:strCache>
            </c:strRef>
          </c:cat>
          <c:val>
            <c:numRef>
              <c:f>hoja!$G$4:$G$23</c:f>
              <c:numCache>
                <c:formatCode>General</c:formatCode>
                <c:ptCount val="20"/>
              </c:numCache>
            </c:numRef>
          </c:val>
          <c:extLst>
            <c:ext xmlns:c16="http://schemas.microsoft.com/office/drawing/2014/chart" uri="{C3380CC4-5D6E-409C-BE32-E72D297353CC}">
              <c16:uniqueId val="{00000003-2459-4C8F-B133-B08CA0DD84AC}"/>
            </c:ext>
          </c:extLst>
        </c:ser>
        <c:dLbls>
          <c:dLblPos val="outEnd"/>
          <c:showLegendKey val="0"/>
          <c:showVal val="1"/>
          <c:showCatName val="0"/>
          <c:showSerName val="0"/>
          <c:showPercent val="0"/>
          <c:showBubbleSize val="0"/>
        </c:dLbls>
        <c:gapWidth val="267"/>
        <c:overlap val="-43"/>
        <c:axId val="902310640"/>
        <c:axId val="902315632"/>
      </c:barChart>
      <c:catAx>
        <c:axId val="9023106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500" b="0" i="0" u="none" strike="noStrike" kern="1200" cap="none" spc="0" normalizeH="0" baseline="0">
                <a:solidFill>
                  <a:schemeClr val="dk1">
                    <a:lumMod val="65000"/>
                    <a:lumOff val="35000"/>
                  </a:schemeClr>
                </a:solidFill>
                <a:latin typeface="+mn-lt"/>
                <a:ea typeface="+mn-ea"/>
                <a:cs typeface="+mn-cs"/>
              </a:defRPr>
            </a:pPr>
            <a:endParaRPr lang="es-CO"/>
          </a:p>
        </c:txPr>
        <c:crossAx val="902315632"/>
        <c:crosses val="autoZero"/>
        <c:auto val="1"/>
        <c:lblAlgn val="ctr"/>
        <c:lblOffset val="100"/>
        <c:noMultiLvlLbl val="0"/>
      </c:catAx>
      <c:valAx>
        <c:axId val="9023156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crossAx val="9023106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OOEE!$J$3</c:f>
              <c:strCache>
                <c:ptCount val="1"/>
                <c:pt idx="0">
                  <c:v>No conformidades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OOEE!$D$4:$D$8</c:f>
              <c:strCache>
                <c:ptCount val="5"/>
                <c:pt idx="0">
                  <c:v>OOEE Estado de la disposición final en Colombia</c:v>
                </c:pt>
                <c:pt idx="1">
                  <c:v>OOEE Consumo de agua potable</c:v>
                </c:pt>
                <c:pt idx="2">
                  <c:v>OOEE Coponente comercial gas por red</c:v>
                </c:pt>
                <c:pt idx="3">
                  <c:v>OOEE Componente Comercial de Energía</c:v>
                </c:pt>
                <c:pt idx="4">
                  <c:v>OOEE información técnico-operativa del servicio de aseo actividad de aprovechamiento</c:v>
                </c:pt>
              </c:strCache>
            </c:strRef>
          </c:cat>
          <c:val>
            <c:numRef>
              <c:f>OOEE!$J$4:$J$8</c:f>
              <c:numCache>
                <c:formatCode>General</c:formatCode>
                <c:ptCount val="5"/>
                <c:pt idx="0">
                  <c:v>4</c:v>
                </c:pt>
                <c:pt idx="1">
                  <c:v>4</c:v>
                </c:pt>
                <c:pt idx="2">
                  <c:v>3</c:v>
                </c:pt>
                <c:pt idx="3">
                  <c:v>2</c:v>
                </c:pt>
                <c:pt idx="4">
                  <c:v>4</c:v>
                </c:pt>
              </c:numCache>
            </c:numRef>
          </c:val>
          <c:extLst>
            <c:ext xmlns:c16="http://schemas.microsoft.com/office/drawing/2014/chart" uri="{C3380CC4-5D6E-409C-BE32-E72D297353CC}">
              <c16:uniqueId val="{00000000-B3F2-4592-A3E0-514E96EE63A8}"/>
            </c:ext>
          </c:extLst>
        </c:ser>
        <c:ser>
          <c:idx val="1"/>
          <c:order val="1"/>
          <c:tx>
            <c:strRef>
              <c:f>OOEE!$K$3</c:f>
              <c:strCache>
                <c:ptCount val="1"/>
                <c:pt idx="0">
                  <c:v>Aspectos por mejorar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OOEE!$D$4:$D$8</c:f>
              <c:strCache>
                <c:ptCount val="5"/>
                <c:pt idx="0">
                  <c:v>OOEE Estado de la disposición final en Colombia</c:v>
                </c:pt>
                <c:pt idx="1">
                  <c:v>OOEE Consumo de agua potable</c:v>
                </c:pt>
                <c:pt idx="2">
                  <c:v>OOEE Coponente comercial gas por red</c:v>
                </c:pt>
                <c:pt idx="3">
                  <c:v>OOEE Componente Comercial de Energía</c:v>
                </c:pt>
                <c:pt idx="4">
                  <c:v>OOEE información técnico-operativa del servicio de aseo actividad de aprovechamiento</c:v>
                </c:pt>
              </c:strCache>
            </c:strRef>
          </c:cat>
          <c:val>
            <c:numRef>
              <c:f>OOEE!$K$4:$K$8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B3F2-4592-A3E0-514E96EE63A8}"/>
            </c:ext>
          </c:extLst>
        </c:ser>
        <c:dLbls>
          <c:showLegendKey val="0"/>
          <c:showVal val="0"/>
          <c:showCatName val="0"/>
          <c:showSerName val="0"/>
          <c:showPercent val="0"/>
          <c:showBubbleSize val="0"/>
        </c:dLbls>
        <c:gapWidth val="100"/>
        <c:overlap val="-24"/>
        <c:axId val="1583353600"/>
        <c:axId val="1583354016"/>
      </c:barChart>
      <c:catAx>
        <c:axId val="15833536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583354016"/>
        <c:crosses val="autoZero"/>
        <c:auto val="1"/>
        <c:lblAlgn val="ctr"/>
        <c:lblOffset val="100"/>
        <c:noMultiLvlLbl val="0"/>
      </c:catAx>
      <c:valAx>
        <c:axId val="1583354016"/>
        <c:scaling>
          <c:orientation val="minMax"/>
          <c:max val="4"/>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583353600"/>
        <c:crosses val="autoZero"/>
        <c:crossBetween val="between"/>
        <c:majorUnit val="1"/>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C77D3-F9A9-4090-9F28-82522A6F7C0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94A2C336-B906-4DE1-9812-2C0E04D389D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BIOLÓGICO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Es la exposición a microorganismos (bacterias, virus), animales o contacto con plantas que pueden causar enfermedades, mordeduras o reacciones alérgicas</a:t>
          </a:r>
          <a:r>
            <a:rPr lang="es-CO" sz="1100" dirty="0" smtClean="0">
              <a:effectLst/>
              <a:latin typeface="Arial" panose="020B0604020202020204" pitchFamily="34" charset="0"/>
              <a:ea typeface="+mn-ea"/>
              <a:cs typeface="Arial" panose="020B0604020202020204" pitchFamily="34" charset="0"/>
            </a:rPr>
            <a:t>. </a:t>
          </a:r>
          <a:endParaRPr lang="es-ES" sz="1100" dirty="0">
            <a:latin typeface="Arial" panose="020B0604020202020204" pitchFamily="34" charset="0"/>
            <a:cs typeface="Arial" panose="020B0604020202020204" pitchFamily="34" charset="0"/>
          </a:endParaRPr>
        </a:p>
      </dgm:t>
    </dgm:pt>
    <dgm:pt modelId="{2FA2C82C-9C88-4631-B30C-44CEFA83BD51}" type="parTrans" cxnId="{BE97773D-4665-4461-8CE5-1D13711D1B13}">
      <dgm:prSet/>
      <dgm:spPr/>
      <dgm:t>
        <a:bodyPr/>
        <a:lstStyle/>
        <a:p>
          <a:pPr algn="l"/>
          <a:endParaRPr lang="es-ES" sz="1100">
            <a:latin typeface="Arial" panose="020B0604020202020204" pitchFamily="34" charset="0"/>
            <a:cs typeface="Arial" panose="020B0604020202020204" pitchFamily="34" charset="0"/>
          </a:endParaRPr>
        </a:p>
      </dgm:t>
    </dgm:pt>
    <dgm:pt modelId="{2C58FADF-9E59-4E02-B2D3-762423E5DE69}" type="sibTrans" cxnId="{BE97773D-4665-4461-8CE5-1D13711D1B13}">
      <dgm:prSet custT="1"/>
      <dgm:spPr/>
      <dgm:t>
        <a:bodyPr/>
        <a:lstStyle/>
        <a:p>
          <a:pPr algn="l"/>
          <a:endParaRPr lang="es-ES" sz="1100" dirty="0">
            <a:latin typeface="Arial" panose="020B0604020202020204" pitchFamily="34" charset="0"/>
            <a:cs typeface="Arial" panose="020B0604020202020204" pitchFamily="34" charset="0"/>
          </a:endParaRPr>
        </a:p>
      </dgm:t>
    </dgm:pt>
    <dgm:pt modelId="{9B60D9D5-B732-4D71-836E-F097DDC9D41F}">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FÍSICO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Exposición a factores ambientales como: ventilación, iluminación, ruido, temperaturas extremas, radiación, vibración.</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C94CF94A-BB0D-4CDF-9412-F99D97A4D2DF}" type="parTrans" cxnId="{B5638FDE-DCCC-47A2-BF6E-9D3F9AFEBD7D}">
      <dgm:prSet/>
      <dgm:spPr/>
      <dgm:t>
        <a:bodyPr/>
        <a:lstStyle/>
        <a:p>
          <a:pPr algn="l"/>
          <a:endParaRPr lang="es-ES" sz="1100">
            <a:latin typeface="Arial" panose="020B0604020202020204" pitchFamily="34" charset="0"/>
            <a:cs typeface="Arial" panose="020B0604020202020204" pitchFamily="34" charset="0"/>
          </a:endParaRPr>
        </a:p>
      </dgm:t>
    </dgm:pt>
    <dgm:pt modelId="{C0798554-8251-42FD-805A-E5227DCA8BB0}" type="sibTrans" cxnId="{B5638FDE-DCCC-47A2-BF6E-9D3F9AFEBD7D}">
      <dgm:prSet custT="1"/>
      <dgm:spPr/>
      <dgm:t>
        <a:bodyPr/>
        <a:lstStyle/>
        <a:p>
          <a:pPr algn="l"/>
          <a:endParaRPr lang="es-ES" sz="1100" dirty="0">
            <a:latin typeface="Arial" panose="020B0604020202020204" pitchFamily="34" charset="0"/>
            <a:cs typeface="Arial" panose="020B0604020202020204" pitchFamily="34" charset="0"/>
          </a:endParaRPr>
        </a:p>
      </dgm:t>
    </dgm:pt>
    <dgm:pt modelId="{B7B9C26B-6B47-4E80-B75E-BA2C3C0C417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QUÍMICO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Es la exposición a toda sustancia en forma polvo, humo, gases o vapores, con efectos irritantes, corrosivos, asfixiantes o tóxicos</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8BA3378B-DCDD-44BA-86BA-2141B4B0E1D6}" type="parTrans" cxnId="{297C8A62-3C5D-4825-8E67-C5D93FF8C773}">
      <dgm:prSet/>
      <dgm:spPr/>
      <dgm:t>
        <a:bodyPr/>
        <a:lstStyle/>
        <a:p>
          <a:pPr algn="l"/>
          <a:endParaRPr lang="es-ES" sz="1100">
            <a:latin typeface="Arial" panose="020B0604020202020204" pitchFamily="34" charset="0"/>
            <a:cs typeface="Arial" panose="020B0604020202020204" pitchFamily="34" charset="0"/>
          </a:endParaRPr>
        </a:p>
      </dgm:t>
    </dgm:pt>
    <dgm:pt modelId="{6CF88F65-7C5E-4C87-A5A7-861823E3EF7B}" type="sibTrans" cxnId="{297C8A62-3C5D-4825-8E67-C5D93FF8C773}">
      <dgm:prSet custT="1"/>
      <dgm:spPr/>
      <dgm:t>
        <a:bodyPr/>
        <a:lstStyle/>
        <a:p>
          <a:pPr algn="l"/>
          <a:endParaRPr lang="es-ES" sz="1100" dirty="0">
            <a:latin typeface="Arial" panose="020B0604020202020204" pitchFamily="34" charset="0"/>
            <a:cs typeface="Arial" panose="020B0604020202020204" pitchFamily="34" charset="0"/>
          </a:endParaRPr>
        </a:p>
      </dgm:t>
    </dgm:pt>
    <dgm:pt modelId="{FE6F6855-E40A-4AA7-A04D-D9881F16CE5B}">
      <dgm:prSet phldrT="[Texto]" custT="1"/>
      <dgm:spPr/>
      <dgm:t>
        <a:bodyPr/>
        <a:lstStyle/>
        <a:p>
          <a:pPr algn="l"/>
          <a:r>
            <a:rPr lang="es-CO" sz="1100" b="1" dirty="0" smtClean="0">
              <a:effectLst/>
              <a:latin typeface="+mj-lt"/>
              <a:ea typeface="Verdana" panose="020B0604030504040204" pitchFamily="34" charset="0"/>
              <a:cs typeface="Times New Roman" panose="02020603050405020304" pitchFamily="18" charset="0"/>
            </a:rPr>
            <a:t>PELIGRO PSICOSOCIAL</a:t>
          </a:r>
        </a:p>
        <a:p>
          <a:pPr algn="l"/>
          <a:r>
            <a:rPr lang="es-CO" sz="1100" dirty="0" smtClean="0">
              <a:effectLst/>
              <a:latin typeface="+mj-lt"/>
              <a:ea typeface="Verdana" panose="020B0604030504040204" pitchFamily="34" charset="0"/>
              <a:cs typeface="Arial" panose="020B0604020202020204" pitchFamily="34" charset="0"/>
            </a:rPr>
            <a:t>Es la interacción de la entidad con el  colaborador, sus necesidades, su cultura y su entorno personal</a:t>
          </a:r>
          <a:r>
            <a:rPr lang="es-CO" sz="1100" dirty="0" smtClean="0">
              <a:effectLst/>
              <a:latin typeface="+mj-lt"/>
              <a:ea typeface="+mn-ea"/>
              <a:cs typeface="Arial" panose="020B0604020202020204" pitchFamily="34" charset="0"/>
            </a:rPr>
            <a:t>. </a:t>
          </a:r>
          <a:endParaRPr lang="es-ES" sz="1100" dirty="0">
            <a:latin typeface="+mj-lt"/>
            <a:cs typeface="Arial" panose="020B0604020202020204" pitchFamily="34" charset="0"/>
          </a:endParaRPr>
        </a:p>
      </dgm:t>
    </dgm:pt>
    <dgm:pt modelId="{5FA94E84-A6B8-4E1C-87B4-3FBC89D03C1D}" type="parTrans" cxnId="{CDF3B3F1-C914-4D15-B327-8CF278403221}">
      <dgm:prSet/>
      <dgm:spPr/>
      <dgm:t>
        <a:bodyPr/>
        <a:lstStyle/>
        <a:p>
          <a:pPr algn="l"/>
          <a:endParaRPr lang="es-ES" sz="1100">
            <a:latin typeface="Arial" panose="020B0604020202020204" pitchFamily="34" charset="0"/>
            <a:cs typeface="Arial" panose="020B0604020202020204" pitchFamily="34" charset="0"/>
          </a:endParaRPr>
        </a:p>
      </dgm:t>
    </dgm:pt>
    <dgm:pt modelId="{EB3FC27A-496B-41A6-B9F9-19DB5B79609A}" type="sibTrans" cxnId="{CDF3B3F1-C914-4D15-B327-8CF278403221}">
      <dgm:prSet/>
      <dgm:spPr/>
      <dgm:t>
        <a:bodyPr/>
        <a:lstStyle/>
        <a:p>
          <a:pPr algn="l"/>
          <a:endParaRPr lang="es-ES" sz="1100">
            <a:latin typeface="Arial" panose="020B0604020202020204" pitchFamily="34" charset="0"/>
            <a:cs typeface="Arial" panose="020B0604020202020204" pitchFamily="34" charset="0"/>
          </a:endParaRPr>
        </a:p>
      </dgm:t>
    </dgm:pt>
    <dgm:pt modelId="{C1FA7A6D-91E0-4415-AB77-4D8733A741C1}" type="pres">
      <dgm:prSet presAssocID="{BC1C77D3-F9A9-4090-9F28-82522A6F7C0C}" presName="Name0" presStyleCnt="0">
        <dgm:presLayoutVars>
          <dgm:dir/>
          <dgm:resizeHandles val="exact"/>
        </dgm:presLayoutVars>
      </dgm:prSet>
      <dgm:spPr/>
      <dgm:t>
        <a:bodyPr/>
        <a:lstStyle/>
        <a:p>
          <a:endParaRPr lang="es-ES"/>
        </a:p>
      </dgm:t>
    </dgm:pt>
    <dgm:pt modelId="{D4BBFC6A-EFB9-4B15-9F71-7F55159B8AF2}" type="pres">
      <dgm:prSet presAssocID="{94A2C336-B906-4DE1-9812-2C0E04D389D2}" presName="node" presStyleLbl="node1" presStyleIdx="0" presStyleCnt="4" custScaleX="121000" custScaleY="121000">
        <dgm:presLayoutVars>
          <dgm:bulletEnabled val="1"/>
        </dgm:presLayoutVars>
      </dgm:prSet>
      <dgm:spPr/>
      <dgm:t>
        <a:bodyPr/>
        <a:lstStyle/>
        <a:p>
          <a:endParaRPr lang="es-ES"/>
        </a:p>
      </dgm:t>
    </dgm:pt>
    <dgm:pt modelId="{D7DC3FBB-BB00-499A-95A1-6B0C580F0348}" type="pres">
      <dgm:prSet presAssocID="{2C58FADF-9E59-4E02-B2D3-762423E5DE69}" presName="sibTrans" presStyleLbl="sibTrans2D1" presStyleIdx="0" presStyleCnt="3"/>
      <dgm:spPr/>
      <dgm:t>
        <a:bodyPr/>
        <a:lstStyle/>
        <a:p>
          <a:endParaRPr lang="es-ES"/>
        </a:p>
      </dgm:t>
    </dgm:pt>
    <dgm:pt modelId="{B2DACF53-85AA-43F1-88D0-9627EAAC6BE8}" type="pres">
      <dgm:prSet presAssocID="{2C58FADF-9E59-4E02-B2D3-762423E5DE69}" presName="connectorText" presStyleLbl="sibTrans2D1" presStyleIdx="0" presStyleCnt="3"/>
      <dgm:spPr/>
      <dgm:t>
        <a:bodyPr/>
        <a:lstStyle/>
        <a:p>
          <a:endParaRPr lang="es-ES"/>
        </a:p>
      </dgm:t>
    </dgm:pt>
    <dgm:pt modelId="{96E203CF-8C49-4858-8534-4025B7B55563}" type="pres">
      <dgm:prSet presAssocID="{9B60D9D5-B732-4D71-836E-F097DDC9D41F}" presName="node" presStyleLbl="node1" presStyleIdx="1" presStyleCnt="4" custScaleX="121000" custScaleY="121000">
        <dgm:presLayoutVars>
          <dgm:bulletEnabled val="1"/>
        </dgm:presLayoutVars>
      </dgm:prSet>
      <dgm:spPr/>
      <dgm:t>
        <a:bodyPr/>
        <a:lstStyle/>
        <a:p>
          <a:endParaRPr lang="es-ES"/>
        </a:p>
      </dgm:t>
    </dgm:pt>
    <dgm:pt modelId="{B77D081B-9B26-48C6-8626-BA01CA8C1F99}" type="pres">
      <dgm:prSet presAssocID="{C0798554-8251-42FD-805A-E5227DCA8BB0}" presName="sibTrans" presStyleLbl="sibTrans2D1" presStyleIdx="1" presStyleCnt="3"/>
      <dgm:spPr/>
      <dgm:t>
        <a:bodyPr/>
        <a:lstStyle/>
        <a:p>
          <a:endParaRPr lang="es-ES"/>
        </a:p>
      </dgm:t>
    </dgm:pt>
    <dgm:pt modelId="{05219012-2ECC-4350-88EA-46A97D4FAB60}" type="pres">
      <dgm:prSet presAssocID="{C0798554-8251-42FD-805A-E5227DCA8BB0}" presName="connectorText" presStyleLbl="sibTrans2D1" presStyleIdx="1" presStyleCnt="3"/>
      <dgm:spPr/>
      <dgm:t>
        <a:bodyPr/>
        <a:lstStyle/>
        <a:p>
          <a:endParaRPr lang="es-ES"/>
        </a:p>
      </dgm:t>
    </dgm:pt>
    <dgm:pt modelId="{50AB2BE5-80F0-4A11-9946-ED879743EB5E}" type="pres">
      <dgm:prSet presAssocID="{B7B9C26B-6B47-4E80-B75E-BA2C3C0C4172}" presName="node" presStyleLbl="node1" presStyleIdx="2" presStyleCnt="4" custScaleX="121000" custScaleY="121000">
        <dgm:presLayoutVars>
          <dgm:bulletEnabled val="1"/>
        </dgm:presLayoutVars>
      </dgm:prSet>
      <dgm:spPr/>
      <dgm:t>
        <a:bodyPr/>
        <a:lstStyle/>
        <a:p>
          <a:endParaRPr lang="es-ES"/>
        </a:p>
      </dgm:t>
    </dgm:pt>
    <dgm:pt modelId="{E06A883C-F149-48EF-B674-2C062B584107}" type="pres">
      <dgm:prSet presAssocID="{6CF88F65-7C5E-4C87-A5A7-861823E3EF7B}" presName="sibTrans" presStyleLbl="sibTrans2D1" presStyleIdx="2" presStyleCnt="3"/>
      <dgm:spPr/>
      <dgm:t>
        <a:bodyPr/>
        <a:lstStyle/>
        <a:p>
          <a:endParaRPr lang="es-ES"/>
        </a:p>
      </dgm:t>
    </dgm:pt>
    <dgm:pt modelId="{67E486E6-7E9D-45BB-84AF-FE3EB4EC71D3}" type="pres">
      <dgm:prSet presAssocID="{6CF88F65-7C5E-4C87-A5A7-861823E3EF7B}" presName="connectorText" presStyleLbl="sibTrans2D1" presStyleIdx="2" presStyleCnt="3"/>
      <dgm:spPr/>
      <dgm:t>
        <a:bodyPr/>
        <a:lstStyle/>
        <a:p>
          <a:endParaRPr lang="es-ES"/>
        </a:p>
      </dgm:t>
    </dgm:pt>
    <dgm:pt modelId="{7340DAAB-DF14-4138-AE71-3F1E440AA985}" type="pres">
      <dgm:prSet presAssocID="{FE6F6855-E40A-4AA7-A04D-D9881F16CE5B}" presName="node" presStyleLbl="node1" presStyleIdx="3" presStyleCnt="4" custScaleX="121000" custScaleY="121000">
        <dgm:presLayoutVars>
          <dgm:bulletEnabled val="1"/>
        </dgm:presLayoutVars>
      </dgm:prSet>
      <dgm:spPr/>
      <dgm:t>
        <a:bodyPr/>
        <a:lstStyle/>
        <a:p>
          <a:endParaRPr lang="es-ES"/>
        </a:p>
      </dgm:t>
    </dgm:pt>
  </dgm:ptLst>
  <dgm:cxnLst>
    <dgm:cxn modelId="{B5638FDE-DCCC-47A2-BF6E-9D3F9AFEBD7D}" srcId="{BC1C77D3-F9A9-4090-9F28-82522A6F7C0C}" destId="{9B60D9D5-B732-4D71-836E-F097DDC9D41F}" srcOrd="1" destOrd="0" parTransId="{C94CF94A-BB0D-4CDF-9412-F99D97A4D2DF}" sibTransId="{C0798554-8251-42FD-805A-E5227DCA8BB0}"/>
    <dgm:cxn modelId="{2DD576B1-3321-4430-811D-EB19CA219429}" type="presOf" srcId="{2C58FADF-9E59-4E02-B2D3-762423E5DE69}" destId="{D7DC3FBB-BB00-499A-95A1-6B0C580F0348}" srcOrd="0" destOrd="0" presId="urn:microsoft.com/office/officeart/2005/8/layout/process1"/>
    <dgm:cxn modelId="{0B4EAE5C-1521-493D-92AA-3E8D53FAF94D}" type="presOf" srcId="{C0798554-8251-42FD-805A-E5227DCA8BB0}" destId="{05219012-2ECC-4350-88EA-46A97D4FAB60}" srcOrd="1" destOrd="0" presId="urn:microsoft.com/office/officeart/2005/8/layout/process1"/>
    <dgm:cxn modelId="{31FC557E-6591-4F3E-AEAD-6A952C9906DA}" type="presOf" srcId="{B7B9C26B-6B47-4E80-B75E-BA2C3C0C4172}" destId="{50AB2BE5-80F0-4A11-9946-ED879743EB5E}" srcOrd="0" destOrd="0" presId="urn:microsoft.com/office/officeart/2005/8/layout/process1"/>
    <dgm:cxn modelId="{8DC824A0-4F7A-4A99-839D-DBC3259F06FA}" type="presOf" srcId="{FE6F6855-E40A-4AA7-A04D-D9881F16CE5B}" destId="{7340DAAB-DF14-4138-AE71-3F1E440AA985}" srcOrd="0" destOrd="0" presId="urn:microsoft.com/office/officeart/2005/8/layout/process1"/>
    <dgm:cxn modelId="{A36A478F-6605-4598-8734-B267E706F7D8}" type="presOf" srcId="{2C58FADF-9E59-4E02-B2D3-762423E5DE69}" destId="{B2DACF53-85AA-43F1-88D0-9627EAAC6BE8}" srcOrd="1" destOrd="0" presId="urn:microsoft.com/office/officeart/2005/8/layout/process1"/>
    <dgm:cxn modelId="{BE97773D-4665-4461-8CE5-1D13711D1B13}" srcId="{BC1C77D3-F9A9-4090-9F28-82522A6F7C0C}" destId="{94A2C336-B906-4DE1-9812-2C0E04D389D2}" srcOrd="0" destOrd="0" parTransId="{2FA2C82C-9C88-4631-B30C-44CEFA83BD51}" sibTransId="{2C58FADF-9E59-4E02-B2D3-762423E5DE69}"/>
    <dgm:cxn modelId="{E9A2C732-6036-42A8-82F1-21085B701DA8}" type="presOf" srcId="{94A2C336-B906-4DE1-9812-2C0E04D389D2}" destId="{D4BBFC6A-EFB9-4B15-9F71-7F55159B8AF2}" srcOrd="0" destOrd="0" presId="urn:microsoft.com/office/officeart/2005/8/layout/process1"/>
    <dgm:cxn modelId="{CDF3B3F1-C914-4D15-B327-8CF278403221}" srcId="{BC1C77D3-F9A9-4090-9F28-82522A6F7C0C}" destId="{FE6F6855-E40A-4AA7-A04D-D9881F16CE5B}" srcOrd="3" destOrd="0" parTransId="{5FA94E84-A6B8-4E1C-87B4-3FBC89D03C1D}" sibTransId="{EB3FC27A-496B-41A6-B9F9-19DB5B79609A}"/>
    <dgm:cxn modelId="{297C8A62-3C5D-4825-8E67-C5D93FF8C773}" srcId="{BC1C77D3-F9A9-4090-9F28-82522A6F7C0C}" destId="{B7B9C26B-6B47-4E80-B75E-BA2C3C0C4172}" srcOrd="2" destOrd="0" parTransId="{8BA3378B-DCDD-44BA-86BA-2141B4B0E1D6}" sibTransId="{6CF88F65-7C5E-4C87-A5A7-861823E3EF7B}"/>
    <dgm:cxn modelId="{BC4E143E-B704-4B22-B945-207F55F5323D}" type="presOf" srcId="{BC1C77D3-F9A9-4090-9F28-82522A6F7C0C}" destId="{C1FA7A6D-91E0-4415-AB77-4D8733A741C1}" srcOrd="0" destOrd="0" presId="urn:microsoft.com/office/officeart/2005/8/layout/process1"/>
    <dgm:cxn modelId="{AC2AA94C-0C82-4728-AD2C-A07CC53CD3DF}" type="presOf" srcId="{C0798554-8251-42FD-805A-E5227DCA8BB0}" destId="{B77D081B-9B26-48C6-8626-BA01CA8C1F99}" srcOrd="0" destOrd="0" presId="urn:microsoft.com/office/officeart/2005/8/layout/process1"/>
    <dgm:cxn modelId="{DEDE7AB4-FEBB-491D-BCEC-86BBEECEE671}" type="presOf" srcId="{6CF88F65-7C5E-4C87-A5A7-861823E3EF7B}" destId="{E06A883C-F149-48EF-B674-2C062B584107}" srcOrd="0" destOrd="0" presId="urn:microsoft.com/office/officeart/2005/8/layout/process1"/>
    <dgm:cxn modelId="{FCA2ED4E-5BC8-41EA-A61F-0A5BC9A152EF}" type="presOf" srcId="{9B60D9D5-B732-4D71-836E-F097DDC9D41F}" destId="{96E203CF-8C49-4858-8534-4025B7B55563}" srcOrd="0" destOrd="0" presId="urn:microsoft.com/office/officeart/2005/8/layout/process1"/>
    <dgm:cxn modelId="{16F53A80-933D-49C8-B19B-21A2CB2694CF}" type="presOf" srcId="{6CF88F65-7C5E-4C87-A5A7-861823E3EF7B}" destId="{67E486E6-7E9D-45BB-84AF-FE3EB4EC71D3}" srcOrd="1" destOrd="0" presId="urn:microsoft.com/office/officeart/2005/8/layout/process1"/>
    <dgm:cxn modelId="{9CDF1AFB-B6FF-493C-8357-6DFE55C9D301}" type="presParOf" srcId="{C1FA7A6D-91E0-4415-AB77-4D8733A741C1}" destId="{D4BBFC6A-EFB9-4B15-9F71-7F55159B8AF2}" srcOrd="0" destOrd="0" presId="urn:microsoft.com/office/officeart/2005/8/layout/process1"/>
    <dgm:cxn modelId="{85FA6348-EF32-4141-9E10-7166729914ED}" type="presParOf" srcId="{C1FA7A6D-91E0-4415-AB77-4D8733A741C1}" destId="{D7DC3FBB-BB00-499A-95A1-6B0C580F0348}" srcOrd="1" destOrd="0" presId="urn:microsoft.com/office/officeart/2005/8/layout/process1"/>
    <dgm:cxn modelId="{F02FEA19-9133-4837-AD1F-B863DF2D0FA9}" type="presParOf" srcId="{D7DC3FBB-BB00-499A-95A1-6B0C580F0348}" destId="{B2DACF53-85AA-43F1-88D0-9627EAAC6BE8}" srcOrd="0" destOrd="0" presId="urn:microsoft.com/office/officeart/2005/8/layout/process1"/>
    <dgm:cxn modelId="{5FDA81B6-0248-4DC5-9462-21D857E669D5}" type="presParOf" srcId="{C1FA7A6D-91E0-4415-AB77-4D8733A741C1}" destId="{96E203CF-8C49-4858-8534-4025B7B55563}" srcOrd="2" destOrd="0" presId="urn:microsoft.com/office/officeart/2005/8/layout/process1"/>
    <dgm:cxn modelId="{2A285966-3782-4B3F-B80E-0D4AEC41000A}" type="presParOf" srcId="{C1FA7A6D-91E0-4415-AB77-4D8733A741C1}" destId="{B77D081B-9B26-48C6-8626-BA01CA8C1F99}" srcOrd="3" destOrd="0" presId="urn:microsoft.com/office/officeart/2005/8/layout/process1"/>
    <dgm:cxn modelId="{4C98AA73-C1CA-483A-ABD8-8E163F68165C}" type="presParOf" srcId="{B77D081B-9B26-48C6-8626-BA01CA8C1F99}" destId="{05219012-2ECC-4350-88EA-46A97D4FAB60}" srcOrd="0" destOrd="0" presId="urn:microsoft.com/office/officeart/2005/8/layout/process1"/>
    <dgm:cxn modelId="{96834380-5713-4FF1-8DC8-24F15ADA1871}" type="presParOf" srcId="{C1FA7A6D-91E0-4415-AB77-4D8733A741C1}" destId="{50AB2BE5-80F0-4A11-9946-ED879743EB5E}" srcOrd="4" destOrd="0" presId="urn:microsoft.com/office/officeart/2005/8/layout/process1"/>
    <dgm:cxn modelId="{2FF75C65-A9B9-4F0E-9A1A-5D526F8047C7}" type="presParOf" srcId="{C1FA7A6D-91E0-4415-AB77-4D8733A741C1}" destId="{E06A883C-F149-48EF-B674-2C062B584107}" srcOrd="5" destOrd="0" presId="urn:microsoft.com/office/officeart/2005/8/layout/process1"/>
    <dgm:cxn modelId="{92E370E3-8E25-4B2E-A50F-DA33F0769AC8}" type="presParOf" srcId="{E06A883C-F149-48EF-B674-2C062B584107}" destId="{67E486E6-7E9D-45BB-84AF-FE3EB4EC71D3}" srcOrd="0" destOrd="0" presId="urn:microsoft.com/office/officeart/2005/8/layout/process1"/>
    <dgm:cxn modelId="{221404B2-4030-4105-8273-EDFFB00D49DE}" type="presParOf" srcId="{C1FA7A6D-91E0-4415-AB77-4D8733A741C1}" destId="{7340DAAB-DF14-4138-AE71-3F1E440AA98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C77D3-F9A9-4090-9F28-82522A6F7C0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94A2C336-B906-4DE1-9812-2C0E04D389D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BIOMECÁNICO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Son las condiciones, relacionadas con el puesto de trabajo y el entorno, como: postura (prolongada mantenida, forzada, anti gravitacional), sobreesfuerzos, movimientos repetitivos y manipulación de cargas</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2FA2C82C-9C88-4631-B30C-44CEFA83BD51}" type="parTrans" cxnId="{BE97773D-4665-4461-8CE5-1D13711D1B13}">
      <dgm:prSet/>
      <dgm:spPr/>
      <dgm:t>
        <a:bodyPr/>
        <a:lstStyle/>
        <a:p>
          <a:pPr algn="l"/>
          <a:endParaRPr lang="es-ES" sz="1100">
            <a:latin typeface="Arial" panose="020B0604020202020204" pitchFamily="34" charset="0"/>
            <a:cs typeface="Arial" panose="020B0604020202020204" pitchFamily="34" charset="0"/>
          </a:endParaRPr>
        </a:p>
      </dgm:t>
    </dgm:pt>
    <dgm:pt modelId="{2C58FADF-9E59-4E02-B2D3-762423E5DE69}" type="sibTrans" cxnId="{BE97773D-4665-4461-8CE5-1D13711D1B13}">
      <dgm:prSet custT="1"/>
      <dgm:spPr/>
      <dgm:t>
        <a:bodyPr/>
        <a:lstStyle/>
        <a:p>
          <a:pPr algn="l"/>
          <a:endParaRPr lang="es-ES" sz="1100" dirty="0">
            <a:latin typeface="Arial" panose="020B0604020202020204" pitchFamily="34" charset="0"/>
            <a:cs typeface="Arial" panose="020B0604020202020204" pitchFamily="34" charset="0"/>
          </a:endParaRPr>
        </a:p>
      </dgm:t>
    </dgm:pt>
    <dgm:pt modelId="{9B60D9D5-B732-4D71-836E-F097DDC9D41F}">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ELÉCTRICO </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Son conexiones eléctricas inadecuadas, sobrecargas, en los equipos de computo, impresoras y cualquier dispositivo eléctrico..</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C94CF94A-BB0D-4CDF-9412-F99D97A4D2DF}" type="parTrans" cxnId="{B5638FDE-DCCC-47A2-BF6E-9D3F9AFEBD7D}">
      <dgm:prSet/>
      <dgm:spPr/>
      <dgm:t>
        <a:bodyPr/>
        <a:lstStyle/>
        <a:p>
          <a:pPr algn="l"/>
          <a:endParaRPr lang="es-ES" sz="1100">
            <a:latin typeface="Arial" panose="020B0604020202020204" pitchFamily="34" charset="0"/>
            <a:cs typeface="Arial" panose="020B0604020202020204" pitchFamily="34" charset="0"/>
          </a:endParaRPr>
        </a:p>
      </dgm:t>
    </dgm:pt>
    <dgm:pt modelId="{C0798554-8251-42FD-805A-E5227DCA8BB0}" type="sibTrans" cxnId="{B5638FDE-DCCC-47A2-BF6E-9D3F9AFEBD7D}">
      <dgm:prSet custT="1"/>
      <dgm:spPr/>
      <dgm:t>
        <a:bodyPr/>
        <a:lstStyle/>
        <a:p>
          <a:pPr algn="l"/>
          <a:endParaRPr lang="es-ES" sz="1100" dirty="0">
            <a:latin typeface="Arial" panose="020B0604020202020204" pitchFamily="34" charset="0"/>
            <a:cs typeface="Arial" panose="020B0604020202020204" pitchFamily="34" charset="0"/>
          </a:endParaRPr>
        </a:p>
      </dgm:t>
    </dgm:pt>
    <dgm:pt modelId="{B7B9C26B-6B47-4E80-B75E-BA2C3C0C417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MECÁNICO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Es la manipulación de máquinas, equipos y herramientas de oficina (cosedora, grapadora, tijeras o bisturí)</a:t>
          </a:r>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 </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8BA3378B-DCDD-44BA-86BA-2141B4B0E1D6}" type="parTrans" cxnId="{297C8A62-3C5D-4825-8E67-C5D93FF8C773}">
      <dgm:prSet/>
      <dgm:spPr/>
      <dgm:t>
        <a:bodyPr/>
        <a:lstStyle/>
        <a:p>
          <a:pPr algn="l"/>
          <a:endParaRPr lang="es-ES" sz="1100">
            <a:latin typeface="Arial" panose="020B0604020202020204" pitchFamily="34" charset="0"/>
            <a:cs typeface="Arial" panose="020B0604020202020204" pitchFamily="34" charset="0"/>
          </a:endParaRPr>
        </a:p>
      </dgm:t>
    </dgm:pt>
    <dgm:pt modelId="{6CF88F65-7C5E-4C87-A5A7-861823E3EF7B}" type="sibTrans" cxnId="{297C8A62-3C5D-4825-8E67-C5D93FF8C773}">
      <dgm:prSet custT="1"/>
      <dgm:spPr/>
      <dgm:t>
        <a:bodyPr/>
        <a:lstStyle/>
        <a:p>
          <a:pPr algn="l"/>
          <a:endParaRPr lang="es-ES" sz="1100" dirty="0">
            <a:latin typeface="Arial" panose="020B0604020202020204" pitchFamily="34" charset="0"/>
            <a:cs typeface="Arial" panose="020B0604020202020204" pitchFamily="34" charset="0"/>
          </a:endParaRPr>
        </a:p>
      </dgm:t>
    </dgm:pt>
    <dgm:pt modelId="{FE6F6855-E40A-4AA7-A04D-D9881F16CE5B}">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LOCATIVO</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Condiciones deficientes de orden y aseo en áreas de trabajo; paredes y techos en mal estado.</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5FA94E84-A6B8-4E1C-87B4-3FBC89D03C1D}" type="parTrans" cxnId="{CDF3B3F1-C914-4D15-B327-8CF278403221}">
      <dgm:prSet/>
      <dgm:spPr/>
      <dgm:t>
        <a:bodyPr/>
        <a:lstStyle/>
        <a:p>
          <a:pPr algn="l"/>
          <a:endParaRPr lang="es-ES" sz="1100">
            <a:latin typeface="Arial" panose="020B0604020202020204" pitchFamily="34" charset="0"/>
            <a:cs typeface="Arial" panose="020B0604020202020204" pitchFamily="34" charset="0"/>
          </a:endParaRPr>
        </a:p>
      </dgm:t>
    </dgm:pt>
    <dgm:pt modelId="{EB3FC27A-496B-41A6-B9F9-19DB5B79609A}" type="sibTrans" cxnId="{CDF3B3F1-C914-4D15-B327-8CF278403221}">
      <dgm:prSet/>
      <dgm:spPr/>
      <dgm:t>
        <a:bodyPr/>
        <a:lstStyle/>
        <a:p>
          <a:pPr algn="l"/>
          <a:endParaRPr lang="es-ES" sz="1100">
            <a:latin typeface="Arial" panose="020B0604020202020204" pitchFamily="34" charset="0"/>
            <a:cs typeface="Arial" panose="020B0604020202020204" pitchFamily="34" charset="0"/>
          </a:endParaRPr>
        </a:p>
      </dgm:t>
    </dgm:pt>
    <dgm:pt modelId="{9B39D58C-6E6F-4D50-A31B-24316FF42389}" type="pres">
      <dgm:prSet presAssocID="{BC1C77D3-F9A9-4090-9F28-82522A6F7C0C}" presName="Name0" presStyleCnt="0">
        <dgm:presLayoutVars>
          <dgm:dir/>
          <dgm:resizeHandles val="exact"/>
        </dgm:presLayoutVars>
      </dgm:prSet>
      <dgm:spPr/>
      <dgm:t>
        <a:bodyPr/>
        <a:lstStyle/>
        <a:p>
          <a:endParaRPr lang="es-ES"/>
        </a:p>
      </dgm:t>
    </dgm:pt>
    <dgm:pt modelId="{3A8E22DF-0ECD-45B6-822F-4CEA6A11D47B}" type="pres">
      <dgm:prSet presAssocID="{94A2C336-B906-4DE1-9812-2C0E04D389D2}" presName="node" presStyleLbl="node1" presStyleIdx="0" presStyleCnt="4" custScaleX="121000" custScaleY="121000">
        <dgm:presLayoutVars>
          <dgm:bulletEnabled val="1"/>
        </dgm:presLayoutVars>
      </dgm:prSet>
      <dgm:spPr/>
      <dgm:t>
        <a:bodyPr/>
        <a:lstStyle/>
        <a:p>
          <a:endParaRPr lang="es-ES"/>
        </a:p>
      </dgm:t>
    </dgm:pt>
    <dgm:pt modelId="{4D729217-B98E-4EB3-86AA-91D65A06405C}" type="pres">
      <dgm:prSet presAssocID="{2C58FADF-9E59-4E02-B2D3-762423E5DE69}" presName="sibTrans" presStyleLbl="sibTrans2D1" presStyleIdx="0" presStyleCnt="3"/>
      <dgm:spPr/>
      <dgm:t>
        <a:bodyPr/>
        <a:lstStyle/>
        <a:p>
          <a:endParaRPr lang="es-ES"/>
        </a:p>
      </dgm:t>
    </dgm:pt>
    <dgm:pt modelId="{60FAF45A-784F-43C1-BB69-047C02529AC9}" type="pres">
      <dgm:prSet presAssocID="{2C58FADF-9E59-4E02-B2D3-762423E5DE69}" presName="connectorText" presStyleLbl="sibTrans2D1" presStyleIdx="0" presStyleCnt="3"/>
      <dgm:spPr/>
      <dgm:t>
        <a:bodyPr/>
        <a:lstStyle/>
        <a:p>
          <a:endParaRPr lang="es-ES"/>
        </a:p>
      </dgm:t>
    </dgm:pt>
    <dgm:pt modelId="{A5D69CDF-C45A-47FC-AAB6-D0CAE237EFB9}" type="pres">
      <dgm:prSet presAssocID="{9B60D9D5-B732-4D71-836E-F097DDC9D41F}" presName="node" presStyleLbl="node1" presStyleIdx="1" presStyleCnt="4">
        <dgm:presLayoutVars>
          <dgm:bulletEnabled val="1"/>
        </dgm:presLayoutVars>
      </dgm:prSet>
      <dgm:spPr/>
      <dgm:t>
        <a:bodyPr/>
        <a:lstStyle/>
        <a:p>
          <a:endParaRPr lang="es-ES"/>
        </a:p>
      </dgm:t>
    </dgm:pt>
    <dgm:pt modelId="{D30BB583-DD59-478E-8715-4913A9B7D059}" type="pres">
      <dgm:prSet presAssocID="{C0798554-8251-42FD-805A-E5227DCA8BB0}" presName="sibTrans" presStyleLbl="sibTrans2D1" presStyleIdx="1" presStyleCnt="3"/>
      <dgm:spPr/>
      <dgm:t>
        <a:bodyPr/>
        <a:lstStyle/>
        <a:p>
          <a:endParaRPr lang="es-ES"/>
        </a:p>
      </dgm:t>
    </dgm:pt>
    <dgm:pt modelId="{6DD63F72-B3E8-476A-81B4-764A7C712D77}" type="pres">
      <dgm:prSet presAssocID="{C0798554-8251-42FD-805A-E5227DCA8BB0}" presName="connectorText" presStyleLbl="sibTrans2D1" presStyleIdx="1" presStyleCnt="3"/>
      <dgm:spPr/>
      <dgm:t>
        <a:bodyPr/>
        <a:lstStyle/>
        <a:p>
          <a:endParaRPr lang="es-ES"/>
        </a:p>
      </dgm:t>
    </dgm:pt>
    <dgm:pt modelId="{460DFE08-B54C-46F3-A69D-063C8D8B8A8D}" type="pres">
      <dgm:prSet presAssocID="{B7B9C26B-6B47-4E80-B75E-BA2C3C0C4172}" presName="node" presStyleLbl="node1" presStyleIdx="2" presStyleCnt="4">
        <dgm:presLayoutVars>
          <dgm:bulletEnabled val="1"/>
        </dgm:presLayoutVars>
      </dgm:prSet>
      <dgm:spPr/>
      <dgm:t>
        <a:bodyPr/>
        <a:lstStyle/>
        <a:p>
          <a:endParaRPr lang="es-ES"/>
        </a:p>
      </dgm:t>
    </dgm:pt>
    <dgm:pt modelId="{62C78E38-2465-409E-8AA6-7E58F51CD5F1}" type="pres">
      <dgm:prSet presAssocID="{6CF88F65-7C5E-4C87-A5A7-861823E3EF7B}" presName="sibTrans" presStyleLbl="sibTrans2D1" presStyleIdx="2" presStyleCnt="3"/>
      <dgm:spPr/>
      <dgm:t>
        <a:bodyPr/>
        <a:lstStyle/>
        <a:p>
          <a:endParaRPr lang="es-ES"/>
        </a:p>
      </dgm:t>
    </dgm:pt>
    <dgm:pt modelId="{EECF7034-89BD-4B74-A9CE-D1D8BDED157D}" type="pres">
      <dgm:prSet presAssocID="{6CF88F65-7C5E-4C87-A5A7-861823E3EF7B}" presName="connectorText" presStyleLbl="sibTrans2D1" presStyleIdx="2" presStyleCnt="3"/>
      <dgm:spPr/>
      <dgm:t>
        <a:bodyPr/>
        <a:lstStyle/>
        <a:p>
          <a:endParaRPr lang="es-ES"/>
        </a:p>
      </dgm:t>
    </dgm:pt>
    <dgm:pt modelId="{AB608239-75E6-4614-8C13-6FC74629470D}" type="pres">
      <dgm:prSet presAssocID="{FE6F6855-E40A-4AA7-A04D-D9881F16CE5B}" presName="node" presStyleLbl="node1" presStyleIdx="3" presStyleCnt="4">
        <dgm:presLayoutVars>
          <dgm:bulletEnabled val="1"/>
        </dgm:presLayoutVars>
      </dgm:prSet>
      <dgm:spPr/>
      <dgm:t>
        <a:bodyPr/>
        <a:lstStyle/>
        <a:p>
          <a:endParaRPr lang="es-ES"/>
        </a:p>
      </dgm:t>
    </dgm:pt>
  </dgm:ptLst>
  <dgm:cxnLst>
    <dgm:cxn modelId="{421444F1-C141-4C6E-9C40-BD18C8D9DE80}" type="presOf" srcId="{6CF88F65-7C5E-4C87-A5A7-861823E3EF7B}" destId="{62C78E38-2465-409E-8AA6-7E58F51CD5F1}" srcOrd="0" destOrd="0" presId="urn:microsoft.com/office/officeart/2005/8/layout/process1"/>
    <dgm:cxn modelId="{B5638FDE-DCCC-47A2-BF6E-9D3F9AFEBD7D}" srcId="{BC1C77D3-F9A9-4090-9F28-82522A6F7C0C}" destId="{9B60D9D5-B732-4D71-836E-F097DDC9D41F}" srcOrd="1" destOrd="0" parTransId="{C94CF94A-BB0D-4CDF-9412-F99D97A4D2DF}" sibTransId="{C0798554-8251-42FD-805A-E5227DCA8BB0}"/>
    <dgm:cxn modelId="{EF003888-9E41-4A5E-A6B4-A8D6EF8C6832}" type="presOf" srcId="{9B60D9D5-B732-4D71-836E-F097DDC9D41F}" destId="{A5D69CDF-C45A-47FC-AAB6-D0CAE237EFB9}" srcOrd="0" destOrd="0" presId="urn:microsoft.com/office/officeart/2005/8/layout/process1"/>
    <dgm:cxn modelId="{3157965E-03E8-41AF-88A3-DC759A2A88EC}" type="presOf" srcId="{C0798554-8251-42FD-805A-E5227DCA8BB0}" destId="{D30BB583-DD59-478E-8715-4913A9B7D059}" srcOrd="0" destOrd="0" presId="urn:microsoft.com/office/officeart/2005/8/layout/process1"/>
    <dgm:cxn modelId="{5C24649C-78B2-491D-A49C-89A6BF412EE4}" type="presOf" srcId="{B7B9C26B-6B47-4E80-B75E-BA2C3C0C4172}" destId="{460DFE08-B54C-46F3-A69D-063C8D8B8A8D}" srcOrd="0" destOrd="0" presId="urn:microsoft.com/office/officeart/2005/8/layout/process1"/>
    <dgm:cxn modelId="{F32753A2-1A6E-4CCA-B7DB-85831E1890A2}" type="presOf" srcId="{FE6F6855-E40A-4AA7-A04D-D9881F16CE5B}" destId="{AB608239-75E6-4614-8C13-6FC74629470D}" srcOrd="0" destOrd="0" presId="urn:microsoft.com/office/officeart/2005/8/layout/process1"/>
    <dgm:cxn modelId="{422AF0FE-CDBD-4EF3-88E3-A1095DE7B7F1}" type="presOf" srcId="{C0798554-8251-42FD-805A-E5227DCA8BB0}" destId="{6DD63F72-B3E8-476A-81B4-764A7C712D77}" srcOrd="1" destOrd="0" presId="urn:microsoft.com/office/officeart/2005/8/layout/process1"/>
    <dgm:cxn modelId="{792CA8F1-4344-4DC5-B7AD-F435B6366586}" type="presOf" srcId="{94A2C336-B906-4DE1-9812-2C0E04D389D2}" destId="{3A8E22DF-0ECD-45B6-822F-4CEA6A11D47B}" srcOrd="0" destOrd="0" presId="urn:microsoft.com/office/officeart/2005/8/layout/process1"/>
    <dgm:cxn modelId="{E4029BA7-EAA1-4E84-858A-B10E0F129954}" type="presOf" srcId="{6CF88F65-7C5E-4C87-A5A7-861823E3EF7B}" destId="{EECF7034-89BD-4B74-A9CE-D1D8BDED157D}" srcOrd="1" destOrd="0" presId="urn:microsoft.com/office/officeart/2005/8/layout/process1"/>
    <dgm:cxn modelId="{74A03721-986D-4C83-881B-983B1DED6690}" type="presOf" srcId="{2C58FADF-9E59-4E02-B2D3-762423E5DE69}" destId="{60FAF45A-784F-43C1-BB69-047C02529AC9}" srcOrd="1" destOrd="0" presId="urn:microsoft.com/office/officeart/2005/8/layout/process1"/>
    <dgm:cxn modelId="{3058D9BD-3B0A-4944-B816-F2773EAF4DD6}" type="presOf" srcId="{BC1C77D3-F9A9-4090-9F28-82522A6F7C0C}" destId="{9B39D58C-6E6F-4D50-A31B-24316FF42389}" srcOrd="0" destOrd="0" presId="urn:microsoft.com/office/officeart/2005/8/layout/process1"/>
    <dgm:cxn modelId="{BE97773D-4665-4461-8CE5-1D13711D1B13}" srcId="{BC1C77D3-F9A9-4090-9F28-82522A6F7C0C}" destId="{94A2C336-B906-4DE1-9812-2C0E04D389D2}" srcOrd="0" destOrd="0" parTransId="{2FA2C82C-9C88-4631-B30C-44CEFA83BD51}" sibTransId="{2C58FADF-9E59-4E02-B2D3-762423E5DE69}"/>
    <dgm:cxn modelId="{07FA18D1-1389-42C2-AD98-1FFF27E6B2B1}" type="presOf" srcId="{2C58FADF-9E59-4E02-B2D3-762423E5DE69}" destId="{4D729217-B98E-4EB3-86AA-91D65A06405C}" srcOrd="0" destOrd="0" presId="urn:microsoft.com/office/officeart/2005/8/layout/process1"/>
    <dgm:cxn modelId="{CDF3B3F1-C914-4D15-B327-8CF278403221}" srcId="{BC1C77D3-F9A9-4090-9F28-82522A6F7C0C}" destId="{FE6F6855-E40A-4AA7-A04D-D9881F16CE5B}" srcOrd="3" destOrd="0" parTransId="{5FA94E84-A6B8-4E1C-87B4-3FBC89D03C1D}" sibTransId="{EB3FC27A-496B-41A6-B9F9-19DB5B79609A}"/>
    <dgm:cxn modelId="{297C8A62-3C5D-4825-8E67-C5D93FF8C773}" srcId="{BC1C77D3-F9A9-4090-9F28-82522A6F7C0C}" destId="{B7B9C26B-6B47-4E80-B75E-BA2C3C0C4172}" srcOrd="2" destOrd="0" parTransId="{8BA3378B-DCDD-44BA-86BA-2141B4B0E1D6}" sibTransId="{6CF88F65-7C5E-4C87-A5A7-861823E3EF7B}"/>
    <dgm:cxn modelId="{450E4210-958A-4C54-9D74-0C8FA5E09F54}" type="presParOf" srcId="{9B39D58C-6E6F-4D50-A31B-24316FF42389}" destId="{3A8E22DF-0ECD-45B6-822F-4CEA6A11D47B}" srcOrd="0" destOrd="0" presId="urn:microsoft.com/office/officeart/2005/8/layout/process1"/>
    <dgm:cxn modelId="{FF8FF067-E776-4CF5-B910-ED8A9A7EC4F3}" type="presParOf" srcId="{9B39D58C-6E6F-4D50-A31B-24316FF42389}" destId="{4D729217-B98E-4EB3-86AA-91D65A06405C}" srcOrd="1" destOrd="0" presId="urn:microsoft.com/office/officeart/2005/8/layout/process1"/>
    <dgm:cxn modelId="{CAFF9921-F28F-4CA2-95FE-5585190B7EFE}" type="presParOf" srcId="{4D729217-B98E-4EB3-86AA-91D65A06405C}" destId="{60FAF45A-784F-43C1-BB69-047C02529AC9}" srcOrd="0" destOrd="0" presId="urn:microsoft.com/office/officeart/2005/8/layout/process1"/>
    <dgm:cxn modelId="{0A40C1D9-7432-4F25-8814-9DE0D42CB803}" type="presParOf" srcId="{9B39D58C-6E6F-4D50-A31B-24316FF42389}" destId="{A5D69CDF-C45A-47FC-AAB6-D0CAE237EFB9}" srcOrd="2" destOrd="0" presId="urn:microsoft.com/office/officeart/2005/8/layout/process1"/>
    <dgm:cxn modelId="{494E9C0A-F6BC-49CF-A1D7-19CE74DDFF3B}" type="presParOf" srcId="{9B39D58C-6E6F-4D50-A31B-24316FF42389}" destId="{D30BB583-DD59-478E-8715-4913A9B7D059}" srcOrd="3" destOrd="0" presId="urn:microsoft.com/office/officeart/2005/8/layout/process1"/>
    <dgm:cxn modelId="{5EE933E0-5DC6-4AE2-9C72-7C426ABD8E1F}" type="presParOf" srcId="{D30BB583-DD59-478E-8715-4913A9B7D059}" destId="{6DD63F72-B3E8-476A-81B4-764A7C712D77}" srcOrd="0" destOrd="0" presId="urn:microsoft.com/office/officeart/2005/8/layout/process1"/>
    <dgm:cxn modelId="{20970F41-436D-43C4-AF06-06E37ED553A3}" type="presParOf" srcId="{9B39D58C-6E6F-4D50-A31B-24316FF42389}" destId="{460DFE08-B54C-46F3-A69D-063C8D8B8A8D}" srcOrd="4" destOrd="0" presId="urn:microsoft.com/office/officeart/2005/8/layout/process1"/>
    <dgm:cxn modelId="{C6747A21-0DC8-44F1-8197-BD8B4850271D}" type="presParOf" srcId="{9B39D58C-6E6F-4D50-A31B-24316FF42389}" destId="{62C78E38-2465-409E-8AA6-7E58F51CD5F1}" srcOrd="5" destOrd="0" presId="urn:microsoft.com/office/officeart/2005/8/layout/process1"/>
    <dgm:cxn modelId="{DE7A69BA-EF59-4917-952F-9604A1BB3484}" type="presParOf" srcId="{62C78E38-2465-409E-8AA6-7E58F51CD5F1}" destId="{EECF7034-89BD-4B74-A9CE-D1D8BDED157D}" srcOrd="0" destOrd="0" presId="urn:microsoft.com/office/officeart/2005/8/layout/process1"/>
    <dgm:cxn modelId="{952E9D8E-18B2-4F9D-9591-68AAB6D38EBF}" type="presParOf" srcId="{9B39D58C-6E6F-4D50-A31B-24316FF42389}" destId="{AB608239-75E6-4614-8C13-6FC74629470D}"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C77D3-F9A9-4090-9F28-82522A6F7C0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94A2C336-B906-4DE1-9812-2C0E04D389D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DE TRÁNSITO </a:t>
          </a:r>
        </a:p>
        <a:p>
          <a:pPr algn="l"/>
          <a:r>
            <a:rPr lang="es-ES" sz="1100" dirty="0" smtClean="0">
              <a:effectLst/>
              <a:latin typeface="Verdana" panose="020B0604030504040204" pitchFamily="34" charset="0"/>
              <a:ea typeface="Verdana" panose="020B0604030504040204" pitchFamily="34" charset="0"/>
              <a:cs typeface="Arial" panose="020B0604020202020204" pitchFamily="34" charset="0"/>
            </a:rPr>
            <a:t>Es el riesgo latente que se presenta cuando no conocemos o no atendemos las normas de transito (vehículos, motos, bicicletas, peatones).</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2FA2C82C-9C88-4631-B30C-44CEFA83BD51}" type="parTrans" cxnId="{BE97773D-4665-4461-8CE5-1D13711D1B13}">
      <dgm:prSet/>
      <dgm:spPr/>
      <dgm:t>
        <a:bodyPr/>
        <a:lstStyle/>
        <a:p>
          <a:pPr algn="l"/>
          <a:endParaRPr lang="es-ES" sz="1100">
            <a:latin typeface="Arial" panose="020B0604020202020204" pitchFamily="34" charset="0"/>
            <a:cs typeface="Arial" panose="020B0604020202020204" pitchFamily="34" charset="0"/>
          </a:endParaRPr>
        </a:p>
      </dgm:t>
    </dgm:pt>
    <dgm:pt modelId="{2C58FADF-9E59-4E02-B2D3-762423E5DE69}" type="sibTrans" cxnId="{BE97773D-4665-4461-8CE5-1D13711D1B13}">
      <dgm:prSet custT="1"/>
      <dgm:spPr/>
      <dgm:t>
        <a:bodyPr/>
        <a:lstStyle/>
        <a:p>
          <a:pPr algn="l"/>
          <a:endParaRPr lang="es-ES" sz="1100" dirty="0">
            <a:latin typeface="Arial" panose="020B0604020202020204" pitchFamily="34" charset="0"/>
            <a:cs typeface="Arial" panose="020B0604020202020204" pitchFamily="34" charset="0"/>
          </a:endParaRPr>
        </a:p>
      </dgm:t>
    </dgm:pt>
    <dgm:pt modelId="{9B60D9D5-B732-4D71-836E-F097DDC9D41F}">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PÚBLICO </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Son situaciones de agresión intencional, actos delictivos, que afectan la integridad física y mental.</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C94CF94A-BB0D-4CDF-9412-F99D97A4D2DF}" type="parTrans" cxnId="{B5638FDE-DCCC-47A2-BF6E-9D3F9AFEBD7D}">
      <dgm:prSet/>
      <dgm:spPr/>
      <dgm:t>
        <a:bodyPr/>
        <a:lstStyle/>
        <a:p>
          <a:pPr algn="l"/>
          <a:endParaRPr lang="es-ES" sz="1100">
            <a:latin typeface="Arial" panose="020B0604020202020204" pitchFamily="34" charset="0"/>
            <a:cs typeface="Arial" panose="020B0604020202020204" pitchFamily="34" charset="0"/>
          </a:endParaRPr>
        </a:p>
      </dgm:t>
    </dgm:pt>
    <dgm:pt modelId="{C0798554-8251-42FD-805A-E5227DCA8BB0}" type="sibTrans" cxnId="{B5638FDE-DCCC-47A2-BF6E-9D3F9AFEBD7D}">
      <dgm:prSet custT="1"/>
      <dgm:spPr/>
      <dgm:t>
        <a:bodyPr/>
        <a:lstStyle/>
        <a:p>
          <a:pPr algn="l"/>
          <a:endParaRPr lang="es-ES" sz="1100" dirty="0">
            <a:latin typeface="Arial" panose="020B0604020202020204" pitchFamily="34" charset="0"/>
            <a:cs typeface="Arial" panose="020B0604020202020204" pitchFamily="34" charset="0"/>
          </a:endParaRPr>
        </a:p>
      </dgm:t>
    </dgm:pt>
    <dgm:pt modelId="{B7B9C26B-6B47-4E80-B75E-BA2C3C0C4172}">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NATURAL</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Fenómenos climáticos y naturales  que pueden generar desastres, ocasionando incidentes, lesiones e inclusive pérdidas de vida humana</a:t>
          </a:r>
          <a:r>
            <a:rPr lang="es-CO" sz="1100" dirty="0" smtClean="0">
              <a:effectLst/>
              <a:latin typeface="Arial" panose="020B0604020202020204" pitchFamily="34" charset="0"/>
              <a:ea typeface="+mn-ea"/>
              <a:cs typeface="Arial" panose="020B0604020202020204" pitchFamily="34" charset="0"/>
            </a:rPr>
            <a:t>.</a:t>
          </a:r>
          <a:endParaRPr lang="es-ES" sz="1100" dirty="0">
            <a:latin typeface="Arial" panose="020B0604020202020204" pitchFamily="34" charset="0"/>
            <a:cs typeface="Arial" panose="020B0604020202020204" pitchFamily="34" charset="0"/>
          </a:endParaRPr>
        </a:p>
      </dgm:t>
    </dgm:pt>
    <dgm:pt modelId="{8BA3378B-DCDD-44BA-86BA-2141B4B0E1D6}" type="parTrans" cxnId="{297C8A62-3C5D-4825-8E67-C5D93FF8C773}">
      <dgm:prSet/>
      <dgm:spPr/>
      <dgm:t>
        <a:bodyPr/>
        <a:lstStyle/>
        <a:p>
          <a:pPr algn="l"/>
          <a:endParaRPr lang="es-ES" sz="1100">
            <a:latin typeface="Arial" panose="020B0604020202020204" pitchFamily="34" charset="0"/>
            <a:cs typeface="Arial" panose="020B0604020202020204" pitchFamily="34" charset="0"/>
          </a:endParaRPr>
        </a:p>
      </dgm:t>
    </dgm:pt>
    <dgm:pt modelId="{6CF88F65-7C5E-4C87-A5A7-861823E3EF7B}" type="sibTrans" cxnId="{297C8A62-3C5D-4825-8E67-C5D93FF8C773}">
      <dgm:prSet custT="1"/>
      <dgm:spPr/>
      <dgm:t>
        <a:bodyPr/>
        <a:lstStyle/>
        <a:p>
          <a:pPr algn="l"/>
          <a:endParaRPr lang="es-ES" sz="1100" dirty="0">
            <a:latin typeface="Arial" panose="020B0604020202020204" pitchFamily="34" charset="0"/>
            <a:cs typeface="Arial" panose="020B0604020202020204" pitchFamily="34" charset="0"/>
          </a:endParaRPr>
        </a:p>
      </dgm:t>
    </dgm:pt>
    <dgm:pt modelId="{FE6F6855-E40A-4AA7-A04D-D9881F16CE5B}">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TRABAJO EN ALTURAS</a:t>
          </a:r>
        </a:p>
        <a:p>
          <a:pPr algn="l"/>
          <a:r>
            <a:rPr lang="es-CO" sz="1100" dirty="0" smtClean="0">
              <a:effectLst/>
              <a:latin typeface="Verdana" panose="020B0604030504040204" pitchFamily="34" charset="0"/>
              <a:ea typeface="Verdana" panose="020B0604030504040204" pitchFamily="34" charset="0"/>
              <a:cs typeface="Arial" panose="020B0604020202020204" pitchFamily="34" charset="0"/>
            </a:rPr>
            <a:t>Es la actividad que realiza a una altura superior a 2 metros.</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5FA94E84-A6B8-4E1C-87B4-3FBC89D03C1D}" type="parTrans" cxnId="{CDF3B3F1-C914-4D15-B327-8CF278403221}">
      <dgm:prSet/>
      <dgm:spPr/>
      <dgm:t>
        <a:bodyPr/>
        <a:lstStyle/>
        <a:p>
          <a:pPr algn="l"/>
          <a:endParaRPr lang="es-ES" sz="1100">
            <a:latin typeface="Arial" panose="020B0604020202020204" pitchFamily="34" charset="0"/>
            <a:cs typeface="Arial" panose="020B0604020202020204" pitchFamily="34" charset="0"/>
          </a:endParaRPr>
        </a:p>
      </dgm:t>
    </dgm:pt>
    <dgm:pt modelId="{EB3FC27A-496B-41A6-B9F9-19DB5B79609A}" type="sibTrans" cxnId="{CDF3B3F1-C914-4D15-B327-8CF278403221}">
      <dgm:prSet custT="1"/>
      <dgm:spPr/>
      <dgm:t>
        <a:bodyPr/>
        <a:lstStyle/>
        <a:p>
          <a:pPr algn="l"/>
          <a:endParaRPr lang="es-ES" sz="1100" dirty="0">
            <a:latin typeface="Arial" panose="020B0604020202020204" pitchFamily="34" charset="0"/>
            <a:cs typeface="Arial" panose="020B0604020202020204" pitchFamily="34" charset="0"/>
          </a:endParaRPr>
        </a:p>
      </dgm:t>
    </dgm:pt>
    <dgm:pt modelId="{23F734C1-50CE-4426-8239-2870A6FDA779}">
      <dgm:prSet phldrT="[Texto]" custT="1"/>
      <dgm:spPr/>
      <dgm:t>
        <a:bodyPr/>
        <a:lstStyle/>
        <a:p>
          <a:pPr algn="l"/>
          <a:r>
            <a:rPr lang="es-CO" sz="1100" b="1" dirty="0" smtClean="0">
              <a:effectLst/>
              <a:latin typeface="Verdana" panose="020B0604030504040204" pitchFamily="34" charset="0"/>
              <a:ea typeface="Verdana" panose="020B0604030504040204" pitchFamily="34" charset="0"/>
              <a:cs typeface="Times New Roman" panose="02020603050405020304" pitchFamily="18" charset="0"/>
            </a:rPr>
            <a:t>PELIGRO ESPACIO CONFINADO</a:t>
          </a:r>
        </a:p>
        <a:p>
          <a:pPr algn="l"/>
          <a:r>
            <a:rPr lang="es-MX" sz="1100" b="0" i="0" dirty="0" smtClean="0"/>
            <a:t>Espacio que por su diseño tiene un número limitado de aberturas de entrada y salida y dificulta la ventilación natural.</a:t>
          </a:r>
          <a:endParaRPr lang="es-ES" sz="1100" dirty="0">
            <a:latin typeface="Verdana" panose="020B0604030504040204" pitchFamily="34" charset="0"/>
            <a:ea typeface="Verdana" panose="020B0604030504040204" pitchFamily="34" charset="0"/>
            <a:cs typeface="Arial" panose="020B0604020202020204" pitchFamily="34" charset="0"/>
          </a:endParaRPr>
        </a:p>
      </dgm:t>
    </dgm:pt>
    <dgm:pt modelId="{EB63FBAA-985F-4C14-97B6-B64878A13F90}" type="parTrans" cxnId="{6E60C978-64ED-40CD-8988-B0BABB12A023}">
      <dgm:prSet/>
      <dgm:spPr/>
      <dgm:t>
        <a:bodyPr/>
        <a:lstStyle/>
        <a:p>
          <a:pPr algn="l"/>
          <a:endParaRPr lang="es-ES" sz="1100"/>
        </a:p>
      </dgm:t>
    </dgm:pt>
    <dgm:pt modelId="{8336007F-6884-4FA3-AA7A-72614764692C}" type="sibTrans" cxnId="{6E60C978-64ED-40CD-8988-B0BABB12A023}">
      <dgm:prSet/>
      <dgm:spPr/>
      <dgm:t>
        <a:bodyPr/>
        <a:lstStyle/>
        <a:p>
          <a:pPr algn="l"/>
          <a:endParaRPr lang="es-ES" sz="1100"/>
        </a:p>
      </dgm:t>
    </dgm:pt>
    <dgm:pt modelId="{7075C8F7-1D2E-43CE-9F58-02553D54F6DC}" type="pres">
      <dgm:prSet presAssocID="{BC1C77D3-F9A9-4090-9F28-82522A6F7C0C}" presName="Name0" presStyleCnt="0">
        <dgm:presLayoutVars>
          <dgm:dir/>
          <dgm:resizeHandles val="exact"/>
        </dgm:presLayoutVars>
      </dgm:prSet>
      <dgm:spPr/>
      <dgm:t>
        <a:bodyPr/>
        <a:lstStyle/>
        <a:p>
          <a:endParaRPr lang="es-ES"/>
        </a:p>
      </dgm:t>
    </dgm:pt>
    <dgm:pt modelId="{30FBB608-6DD1-46E3-B89C-EBE0E70E20E1}" type="pres">
      <dgm:prSet presAssocID="{94A2C336-B906-4DE1-9812-2C0E04D389D2}" presName="node" presStyleLbl="node1" presStyleIdx="0" presStyleCnt="5" custScaleX="161051" custScaleY="161051">
        <dgm:presLayoutVars>
          <dgm:bulletEnabled val="1"/>
        </dgm:presLayoutVars>
      </dgm:prSet>
      <dgm:spPr/>
      <dgm:t>
        <a:bodyPr/>
        <a:lstStyle/>
        <a:p>
          <a:endParaRPr lang="es-ES"/>
        </a:p>
      </dgm:t>
    </dgm:pt>
    <dgm:pt modelId="{31E5B29A-6A65-4436-A7D8-E7E0B9F318B3}" type="pres">
      <dgm:prSet presAssocID="{2C58FADF-9E59-4E02-B2D3-762423E5DE69}" presName="sibTrans" presStyleLbl="sibTrans2D1" presStyleIdx="0" presStyleCnt="4"/>
      <dgm:spPr/>
      <dgm:t>
        <a:bodyPr/>
        <a:lstStyle/>
        <a:p>
          <a:endParaRPr lang="es-ES"/>
        </a:p>
      </dgm:t>
    </dgm:pt>
    <dgm:pt modelId="{7FC835F8-DBD3-4E25-AD54-291A97CBC5F6}" type="pres">
      <dgm:prSet presAssocID="{2C58FADF-9E59-4E02-B2D3-762423E5DE69}" presName="connectorText" presStyleLbl="sibTrans2D1" presStyleIdx="0" presStyleCnt="4"/>
      <dgm:spPr/>
      <dgm:t>
        <a:bodyPr/>
        <a:lstStyle/>
        <a:p>
          <a:endParaRPr lang="es-ES"/>
        </a:p>
      </dgm:t>
    </dgm:pt>
    <dgm:pt modelId="{9EFD8071-0E20-4668-815B-344D238A777B}" type="pres">
      <dgm:prSet presAssocID="{9B60D9D5-B732-4D71-836E-F097DDC9D41F}" presName="node" presStyleLbl="node1" presStyleIdx="1" presStyleCnt="5" custScaleX="161051" custScaleY="161051">
        <dgm:presLayoutVars>
          <dgm:bulletEnabled val="1"/>
        </dgm:presLayoutVars>
      </dgm:prSet>
      <dgm:spPr/>
      <dgm:t>
        <a:bodyPr/>
        <a:lstStyle/>
        <a:p>
          <a:endParaRPr lang="es-ES"/>
        </a:p>
      </dgm:t>
    </dgm:pt>
    <dgm:pt modelId="{CF6167E7-E804-4FE6-98A0-4BAE4CE3DF9A}" type="pres">
      <dgm:prSet presAssocID="{C0798554-8251-42FD-805A-E5227DCA8BB0}" presName="sibTrans" presStyleLbl="sibTrans2D1" presStyleIdx="1" presStyleCnt="4"/>
      <dgm:spPr/>
      <dgm:t>
        <a:bodyPr/>
        <a:lstStyle/>
        <a:p>
          <a:endParaRPr lang="es-ES"/>
        </a:p>
      </dgm:t>
    </dgm:pt>
    <dgm:pt modelId="{56977BA7-E3D0-4EA9-A47B-D7EE1522A46D}" type="pres">
      <dgm:prSet presAssocID="{C0798554-8251-42FD-805A-E5227DCA8BB0}" presName="connectorText" presStyleLbl="sibTrans2D1" presStyleIdx="1" presStyleCnt="4"/>
      <dgm:spPr/>
      <dgm:t>
        <a:bodyPr/>
        <a:lstStyle/>
        <a:p>
          <a:endParaRPr lang="es-ES"/>
        </a:p>
      </dgm:t>
    </dgm:pt>
    <dgm:pt modelId="{ABE2C4BF-6134-4587-A98F-0CCE825C52A5}" type="pres">
      <dgm:prSet presAssocID="{B7B9C26B-6B47-4E80-B75E-BA2C3C0C4172}" presName="node" presStyleLbl="node1" presStyleIdx="2" presStyleCnt="5" custScaleX="146410" custScaleY="146410">
        <dgm:presLayoutVars>
          <dgm:bulletEnabled val="1"/>
        </dgm:presLayoutVars>
      </dgm:prSet>
      <dgm:spPr/>
      <dgm:t>
        <a:bodyPr/>
        <a:lstStyle/>
        <a:p>
          <a:endParaRPr lang="es-ES"/>
        </a:p>
      </dgm:t>
    </dgm:pt>
    <dgm:pt modelId="{3059B1E6-F656-4F06-9E1C-4025EFEE57FB}" type="pres">
      <dgm:prSet presAssocID="{6CF88F65-7C5E-4C87-A5A7-861823E3EF7B}" presName="sibTrans" presStyleLbl="sibTrans2D1" presStyleIdx="2" presStyleCnt="4"/>
      <dgm:spPr/>
      <dgm:t>
        <a:bodyPr/>
        <a:lstStyle/>
        <a:p>
          <a:endParaRPr lang="es-ES"/>
        </a:p>
      </dgm:t>
    </dgm:pt>
    <dgm:pt modelId="{6AC5406A-A103-4D3D-8371-F5613C6EC889}" type="pres">
      <dgm:prSet presAssocID="{6CF88F65-7C5E-4C87-A5A7-861823E3EF7B}" presName="connectorText" presStyleLbl="sibTrans2D1" presStyleIdx="2" presStyleCnt="4"/>
      <dgm:spPr/>
      <dgm:t>
        <a:bodyPr/>
        <a:lstStyle/>
        <a:p>
          <a:endParaRPr lang="es-ES"/>
        </a:p>
      </dgm:t>
    </dgm:pt>
    <dgm:pt modelId="{8A1CE64C-783C-4DF1-B10B-2101E1EC381D}" type="pres">
      <dgm:prSet presAssocID="{FE6F6855-E40A-4AA7-A04D-D9881F16CE5B}" presName="node" presStyleLbl="node1" presStyleIdx="3" presStyleCnt="5" custScaleX="146410" custScaleY="146410">
        <dgm:presLayoutVars>
          <dgm:bulletEnabled val="1"/>
        </dgm:presLayoutVars>
      </dgm:prSet>
      <dgm:spPr/>
      <dgm:t>
        <a:bodyPr/>
        <a:lstStyle/>
        <a:p>
          <a:endParaRPr lang="es-ES"/>
        </a:p>
      </dgm:t>
    </dgm:pt>
    <dgm:pt modelId="{16B52BA2-3AE9-4EFA-B377-35B817B72549}" type="pres">
      <dgm:prSet presAssocID="{EB3FC27A-496B-41A6-B9F9-19DB5B79609A}" presName="sibTrans" presStyleLbl="sibTrans2D1" presStyleIdx="3" presStyleCnt="4"/>
      <dgm:spPr/>
      <dgm:t>
        <a:bodyPr/>
        <a:lstStyle/>
        <a:p>
          <a:endParaRPr lang="es-ES"/>
        </a:p>
      </dgm:t>
    </dgm:pt>
    <dgm:pt modelId="{E1C061F0-D9E8-44A6-9A7C-C8D05DD6D4A3}" type="pres">
      <dgm:prSet presAssocID="{EB3FC27A-496B-41A6-B9F9-19DB5B79609A}" presName="connectorText" presStyleLbl="sibTrans2D1" presStyleIdx="3" presStyleCnt="4"/>
      <dgm:spPr/>
      <dgm:t>
        <a:bodyPr/>
        <a:lstStyle/>
        <a:p>
          <a:endParaRPr lang="es-ES"/>
        </a:p>
      </dgm:t>
    </dgm:pt>
    <dgm:pt modelId="{8806FED4-9A5F-42AF-AD6F-B19A15E931DA}" type="pres">
      <dgm:prSet presAssocID="{23F734C1-50CE-4426-8239-2870A6FDA779}" presName="node" presStyleLbl="node1" presStyleIdx="4" presStyleCnt="5" custScaleX="146410" custScaleY="146410">
        <dgm:presLayoutVars>
          <dgm:bulletEnabled val="1"/>
        </dgm:presLayoutVars>
      </dgm:prSet>
      <dgm:spPr/>
      <dgm:t>
        <a:bodyPr/>
        <a:lstStyle/>
        <a:p>
          <a:endParaRPr lang="es-ES"/>
        </a:p>
      </dgm:t>
    </dgm:pt>
  </dgm:ptLst>
  <dgm:cxnLst>
    <dgm:cxn modelId="{2871DB5A-E524-4B21-B0F0-C97EFF655B2B}" type="presOf" srcId="{EB3FC27A-496B-41A6-B9F9-19DB5B79609A}" destId="{E1C061F0-D9E8-44A6-9A7C-C8D05DD6D4A3}" srcOrd="1" destOrd="0" presId="urn:microsoft.com/office/officeart/2005/8/layout/process1"/>
    <dgm:cxn modelId="{62C92E21-21A1-4C09-9555-E6934AE7E781}" type="presOf" srcId="{9B60D9D5-B732-4D71-836E-F097DDC9D41F}" destId="{9EFD8071-0E20-4668-815B-344D238A777B}" srcOrd="0" destOrd="0" presId="urn:microsoft.com/office/officeart/2005/8/layout/process1"/>
    <dgm:cxn modelId="{5D64828B-4015-4644-AD89-C2E78A69B9FD}" type="presOf" srcId="{C0798554-8251-42FD-805A-E5227DCA8BB0}" destId="{56977BA7-E3D0-4EA9-A47B-D7EE1522A46D}" srcOrd="1" destOrd="0" presId="urn:microsoft.com/office/officeart/2005/8/layout/process1"/>
    <dgm:cxn modelId="{5C7E1D37-1F2B-4BC6-8DEE-07232B28760F}" type="presOf" srcId="{BC1C77D3-F9A9-4090-9F28-82522A6F7C0C}" destId="{7075C8F7-1D2E-43CE-9F58-02553D54F6DC}" srcOrd="0" destOrd="0" presId="urn:microsoft.com/office/officeart/2005/8/layout/process1"/>
    <dgm:cxn modelId="{4CB510FC-2143-40E3-B02B-58025041E9D9}" type="presOf" srcId="{94A2C336-B906-4DE1-9812-2C0E04D389D2}" destId="{30FBB608-6DD1-46E3-B89C-EBE0E70E20E1}" srcOrd="0" destOrd="0" presId="urn:microsoft.com/office/officeart/2005/8/layout/process1"/>
    <dgm:cxn modelId="{B1A57BF5-D6EE-40BB-BB9F-3338E557BD41}" type="presOf" srcId="{B7B9C26B-6B47-4E80-B75E-BA2C3C0C4172}" destId="{ABE2C4BF-6134-4587-A98F-0CCE825C52A5}" srcOrd="0" destOrd="0" presId="urn:microsoft.com/office/officeart/2005/8/layout/process1"/>
    <dgm:cxn modelId="{BE97773D-4665-4461-8CE5-1D13711D1B13}" srcId="{BC1C77D3-F9A9-4090-9F28-82522A6F7C0C}" destId="{94A2C336-B906-4DE1-9812-2C0E04D389D2}" srcOrd="0" destOrd="0" parTransId="{2FA2C82C-9C88-4631-B30C-44CEFA83BD51}" sibTransId="{2C58FADF-9E59-4E02-B2D3-762423E5DE69}"/>
    <dgm:cxn modelId="{852A5FC8-15D4-473B-8B97-A0631ADA846C}" type="presOf" srcId="{6CF88F65-7C5E-4C87-A5A7-861823E3EF7B}" destId="{3059B1E6-F656-4F06-9E1C-4025EFEE57FB}" srcOrd="0" destOrd="0" presId="urn:microsoft.com/office/officeart/2005/8/layout/process1"/>
    <dgm:cxn modelId="{F7CF59C1-8114-404A-B024-A7E83EE09EC8}" type="presOf" srcId="{C0798554-8251-42FD-805A-E5227DCA8BB0}" destId="{CF6167E7-E804-4FE6-98A0-4BAE4CE3DF9A}" srcOrd="0" destOrd="0" presId="urn:microsoft.com/office/officeart/2005/8/layout/process1"/>
    <dgm:cxn modelId="{C117377F-E146-4829-A9EC-5D2483BFD21E}" type="presOf" srcId="{2C58FADF-9E59-4E02-B2D3-762423E5DE69}" destId="{7FC835F8-DBD3-4E25-AD54-291A97CBC5F6}" srcOrd="1" destOrd="0" presId="urn:microsoft.com/office/officeart/2005/8/layout/process1"/>
    <dgm:cxn modelId="{E6710471-BFAB-4F72-8451-F28E3633A10E}" type="presOf" srcId="{23F734C1-50CE-4426-8239-2870A6FDA779}" destId="{8806FED4-9A5F-42AF-AD6F-B19A15E931DA}" srcOrd="0" destOrd="0" presId="urn:microsoft.com/office/officeart/2005/8/layout/process1"/>
    <dgm:cxn modelId="{B5638FDE-DCCC-47A2-BF6E-9D3F9AFEBD7D}" srcId="{BC1C77D3-F9A9-4090-9F28-82522A6F7C0C}" destId="{9B60D9D5-B732-4D71-836E-F097DDC9D41F}" srcOrd="1" destOrd="0" parTransId="{C94CF94A-BB0D-4CDF-9412-F99D97A4D2DF}" sibTransId="{C0798554-8251-42FD-805A-E5227DCA8BB0}"/>
    <dgm:cxn modelId="{1D924DEC-CAFE-4C2C-9654-643DAEF695D1}" type="presOf" srcId="{2C58FADF-9E59-4E02-B2D3-762423E5DE69}" destId="{31E5B29A-6A65-4436-A7D8-E7E0B9F318B3}" srcOrd="0" destOrd="0" presId="urn:microsoft.com/office/officeart/2005/8/layout/process1"/>
    <dgm:cxn modelId="{BFAA7813-CA6F-40E1-859D-79F436EA186B}" type="presOf" srcId="{FE6F6855-E40A-4AA7-A04D-D9881F16CE5B}" destId="{8A1CE64C-783C-4DF1-B10B-2101E1EC381D}" srcOrd="0" destOrd="0" presId="urn:microsoft.com/office/officeart/2005/8/layout/process1"/>
    <dgm:cxn modelId="{8464C9F2-836A-4845-B4F9-E34CE15EB024}" type="presOf" srcId="{6CF88F65-7C5E-4C87-A5A7-861823E3EF7B}" destId="{6AC5406A-A103-4D3D-8371-F5613C6EC889}" srcOrd="1" destOrd="0" presId="urn:microsoft.com/office/officeart/2005/8/layout/process1"/>
    <dgm:cxn modelId="{D36A5654-EC2B-400B-B2E2-99404A31C6B8}" type="presOf" srcId="{EB3FC27A-496B-41A6-B9F9-19DB5B79609A}" destId="{16B52BA2-3AE9-4EFA-B377-35B817B72549}" srcOrd="0" destOrd="0" presId="urn:microsoft.com/office/officeart/2005/8/layout/process1"/>
    <dgm:cxn modelId="{CDF3B3F1-C914-4D15-B327-8CF278403221}" srcId="{BC1C77D3-F9A9-4090-9F28-82522A6F7C0C}" destId="{FE6F6855-E40A-4AA7-A04D-D9881F16CE5B}" srcOrd="3" destOrd="0" parTransId="{5FA94E84-A6B8-4E1C-87B4-3FBC89D03C1D}" sibTransId="{EB3FC27A-496B-41A6-B9F9-19DB5B79609A}"/>
    <dgm:cxn modelId="{6E60C978-64ED-40CD-8988-B0BABB12A023}" srcId="{BC1C77D3-F9A9-4090-9F28-82522A6F7C0C}" destId="{23F734C1-50CE-4426-8239-2870A6FDA779}" srcOrd="4" destOrd="0" parTransId="{EB63FBAA-985F-4C14-97B6-B64878A13F90}" sibTransId="{8336007F-6884-4FA3-AA7A-72614764692C}"/>
    <dgm:cxn modelId="{297C8A62-3C5D-4825-8E67-C5D93FF8C773}" srcId="{BC1C77D3-F9A9-4090-9F28-82522A6F7C0C}" destId="{B7B9C26B-6B47-4E80-B75E-BA2C3C0C4172}" srcOrd="2" destOrd="0" parTransId="{8BA3378B-DCDD-44BA-86BA-2141B4B0E1D6}" sibTransId="{6CF88F65-7C5E-4C87-A5A7-861823E3EF7B}"/>
    <dgm:cxn modelId="{234F5362-96BD-4CB5-89B2-C8379C899DBA}" type="presParOf" srcId="{7075C8F7-1D2E-43CE-9F58-02553D54F6DC}" destId="{30FBB608-6DD1-46E3-B89C-EBE0E70E20E1}" srcOrd="0" destOrd="0" presId="urn:microsoft.com/office/officeart/2005/8/layout/process1"/>
    <dgm:cxn modelId="{C88A43A7-1F44-472C-B823-4B4DD20953F7}" type="presParOf" srcId="{7075C8F7-1D2E-43CE-9F58-02553D54F6DC}" destId="{31E5B29A-6A65-4436-A7D8-E7E0B9F318B3}" srcOrd="1" destOrd="0" presId="urn:microsoft.com/office/officeart/2005/8/layout/process1"/>
    <dgm:cxn modelId="{53BC52BF-BD8A-4B2D-B99C-3E4631DAE0EB}" type="presParOf" srcId="{31E5B29A-6A65-4436-A7D8-E7E0B9F318B3}" destId="{7FC835F8-DBD3-4E25-AD54-291A97CBC5F6}" srcOrd="0" destOrd="0" presId="urn:microsoft.com/office/officeart/2005/8/layout/process1"/>
    <dgm:cxn modelId="{DC4C2004-076E-469D-9060-C4E8343123E8}" type="presParOf" srcId="{7075C8F7-1D2E-43CE-9F58-02553D54F6DC}" destId="{9EFD8071-0E20-4668-815B-344D238A777B}" srcOrd="2" destOrd="0" presId="urn:microsoft.com/office/officeart/2005/8/layout/process1"/>
    <dgm:cxn modelId="{C3F06FE9-13E3-496D-9A9C-0CAE4BB18D8C}" type="presParOf" srcId="{7075C8F7-1D2E-43CE-9F58-02553D54F6DC}" destId="{CF6167E7-E804-4FE6-98A0-4BAE4CE3DF9A}" srcOrd="3" destOrd="0" presId="urn:microsoft.com/office/officeart/2005/8/layout/process1"/>
    <dgm:cxn modelId="{72E13A29-DA76-4B56-9F65-F1AAD31465AE}" type="presParOf" srcId="{CF6167E7-E804-4FE6-98A0-4BAE4CE3DF9A}" destId="{56977BA7-E3D0-4EA9-A47B-D7EE1522A46D}" srcOrd="0" destOrd="0" presId="urn:microsoft.com/office/officeart/2005/8/layout/process1"/>
    <dgm:cxn modelId="{9FA41D41-C730-422A-9E11-7B963B3A1941}" type="presParOf" srcId="{7075C8F7-1D2E-43CE-9F58-02553D54F6DC}" destId="{ABE2C4BF-6134-4587-A98F-0CCE825C52A5}" srcOrd="4" destOrd="0" presId="urn:microsoft.com/office/officeart/2005/8/layout/process1"/>
    <dgm:cxn modelId="{8FFAFF6A-1196-42A2-AA06-66D9E3FA61E7}" type="presParOf" srcId="{7075C8F7-1D2E-43CE-9F58-02553D54F6DC}" destId="{3059B1E6-F656-4F06-9E1C-4025EFEE57FB}" srcOrd="5" destOrd="0" presId="urn:microsoft.com/office/officeart/2005/8/layout/process1"/>
    <dgm:cxn modelId="{B76D78DB-8FC5-40B1-9F36-3385C05E397E}" type="presParOf" srcId="{3059B1E6-F656-4F06-9E1C-4025EFEE57FB}" destId="{6AC5406A-A103-4D3D-8371-F5613C6EC889}" srcOrd="0" destOrd="0" presId="urn:microsoft.com/office/officeart/2005/8/layout/process1"/>
    <dgm:cxn modelId="{FFEF1B47-8396-4B05-BF06-896E2E2408A4}" type="presParOf" srcId="{7075C8F7-1D2E-43CE-9F58-02553D54F6DC}" destId="{8A1CE64C-783C-4DF1-B10B-2101E1EC381D}" srcOrd="6" destOrd="0" presId="urn:microsoft.com/office/officeart/2005/8/layout/process1"/>
    <dgm:cxn modelId="{FDF17520-C8F1-4674-8D57-94EB224CDBDC}" type="presParOf" srcId="{7075C8F7-1D2E-43CE-9F58-02553D54F6DC}" destId="{16B52BA2-3AE9-4EFA-B377-35B817B72549}" srcOrd="7" destOrd="0" presId="urn:microsoft.com/office/officeart/2005/8/layout/process1"/>
    <dgm:cxn modelId="{ED3A7A3F-7761-44C2-BEE0-76F122A35571}" type="presParOf" srcId="{16B52BA2-3AE9-4EFA-B377-35B817B72549}" destId="{E1C061F0-D9E8-44A6-9A7C-C8D05DD6D4A3}" srcOrd="0" destOrd="0" presId="urn:microsoft.com/office/officeart/2005/8/layout/process1"/>
    <dgm:cxn modelId="{4B15A839-7405-44EA-9299-4D975744B961}" type="presParOf" srcId="{7075C8F7-1D2E-43CE-9F58-02553D54F6DC}" destId="{8806FED4-9A5F-42AF-AD6F-B19A15E931D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95C365-7463-4171-B830-E075F595BBB2}"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ES"/>
        </a:p>
      </dgm:t>
    </dgm:pt>
    <dgm:pt modelId="{0E8F829F-2773-4714-B3C3-4806374C019B}">
      <dgm:prSet phldrT="[Texto]" custT="1"/>
      <dgm:spPr/>
      <dgm:t>
        <a:bodyPr/>
        <a:lstStyle/>
        <a:p>
          <a:r>
            <a:rPr lang="es-ES" sz="1800" b="1" dirty="0" smtClean="0"/>
            <a:t>Riesgos</a:t>
          </a:r>
          <a:endParaRPr lang="es-ES" sz="1800" b="1" dirty="0"/>
        </a:p>
      </dgm:t>
    </dgm:pt>
    <dgm:pt modelId="{D1C125C8-1B4E-494C-86C1-C52C1F216F1B}" type="parTrans" cxnId="{1D9BFBD8-CA63-46D6-9140-75234A937302}">
      <dgm:prSet/>
      <dgm:spPr/>
      <dgm:t>
        <a:bodyPr/>
        <a:lstStyle/>
        <a:p>
          <a:endParaRPr lang="es-ES" sz="1200"/>
        </a:p>
      </dgm:t>
    </dgm:pt>
    <dgm:pt modelId="{2CAC2A39-7677-4F12-B150-63A03A1A36C6}" type="sibTrans" cxnId="{1D9BFBD8-CA63-46D6-9140-75234A937302}">
      <dgm:prSet/>
      <dgm:spPr/>
      <dgm:t>
        <a:bodyPr/>
        <a:lstStyle/>
        <a:p>
          <a:endParaRPr lang="es-ES" sz="1200"/>
        </a:p>
      </dgm:t>
    </dgm:pt>
    <dgm:pt modelId="{0E524F86-551B-4FCD-BE3B-4EF3C3681AAC}">
      <dgm:prSet phldrT="[Texto]" custT="1"/>
      <dgm:spPr/>
      <dgm:t>
        <a:bodyPr/>
        <a:lstStyle/>
        <a:p>
          <a:pPr algn="l"/>
          <a:r>
            <a:rPr lang="es-ES" sz="1200" dirty="0" smtClean="0"/>
            <a:t>Se estableció la metodología y la herramienta para la identificación, seguimiento y control a los riesgos de posibles hechos de soborno</a:t>
          </a:r>
          <a:endParaRPr lang="es-ES" sz="1200" dirty="0"/>
        </a:p>
      </dgm:t>
    </dgm:pt>
    <dgm:pt modelId="{99CCF98F-3B8A-4FE3-A6D9-5B37E3489D0D}" type="parTrans" cxnId="{CF6D3ED6-3807-4FD5-B83A-DC6A3BC2F781}">
      <dgm:prSet/>
      <dgm:spPr/>
      <dgm:t>
        <a:bodyPr/>
        <a:lstStyle/>
        <a:p>
          <a:endParaRPr lang="es-ES" sz="1200"/>
        </a:p>
      </dgm:t>
    </dgm:pt>
    <dgm:pt modelId="{FE1EC3A3-B10C-4891-84B5-8FD2680E6A77}" type="sibTrans" cxnId="{CF6D3ED6-3807-4FD5-B83A-DC6A3BC2F781}">
      <dgm:prSet/>
      <dgm:spPr/>
      <dgm:t>
        <a:bodyPr/>
        <a:lstStyle/>
        <a:p>
          <a:endParaRPr lang="es-ES" sz="1200"/>
        </a:p>
      </dgm:t>
    </dgm:pt>
    <dgm:pt modelId="{5762C806-57B3-48BC-966E-601284A6AF7C}">
      <dgm:prSet phldrT="[Texto]" custT="1"/>
      <dgm:spPr/>
      <dgm:t>
        <a:bodyPr/>
        <a:lstStyle/>
        <a:p>
          <a:r>
            <a:rPr lang="es-ES" sz="1800" b="1" dirty="0" smtClean="0"/>
            <a:t>Canales de Comunicación</a:t>
          </a:r>
          <a:endParaRPr lang="es-ES" sz="1800" b="1" dirty="0"/>
        </a:p>
      </dgm:t>
    </dgm:pt>
    <dgm:pt modelId="{FA0000E5-9821-4204-A54C-07540C816AC3}" type="parTrans" cxnId="{05F273FF-FD86-4352-8A85-A394D55A3003}">
      <dgm:prSet/>
      <dgm:spPr/>
      <dgm:t>
        <a:bodyPr/>
        <a:lstStyle/>
        <a:p>
          <a:endParaRPr lang="es-ES" sz="1200"/>
        </a:p>
      </dgm:t>
    </dgm:pt>
    <dgm:pt modelId="{A0866B2D-D3A5-44DF-8179-6C1A3C150A6B}" type="sibTrans" cxnId="{05F273FF-FD86-4352-8A85-A394D55A3003}">
      <dgm:prSet/>
      <dgm:spPr/>
      <dgm:t>
        <a:bodyPr/>
        <a:lstStyle/>
        <a:p>
          <a:endParaRPr lang="es-ES" sz="1200"/>
        </a:p>
      </dgm:t>
    </dgm:pt>
    <dgm:pt modelId="{A1E1050A-6A5E-4D4A-9E2A-F68FF0A8954B}">
      <dgm:prSet phldrT="[Texto]" custT="1"/>
      <dgm:spPr/>
      <dgm:t>
        <a:bodyPr/>
        <a:lstStyle/>
        <a:p>
          <a:pPr algn="l"/>
          <a:r>
            <a:rPr lang="es-ES" sz="1200" dirty="0" smtClean="0"/>
            <a:t>Difusión del SGAS a todas las partes interesadas a través de los canales internos y externos de comunicación</a:t>
          </a:r>
          <a:endParaRPr lang="es-ES" sz="1200" dirty="0"/>
        </a:p>
      </dgm:t>
    </dgm:pt>
    <dgm:pt modelId="{437ED5F5-043D-49F9-A0DE-4AEA9779E162}" type="parTrans" cxnId="{A1457F5F-5E78-4D1D-BEBD-72392ABCB5FA}">
      <dgm:prSet/>
      <dgm:spPr/>
      <dgm:t>
        <a:bodyPr/>
        <a:lstStyle/>
        <a:p>
          <a:endParaRPr lang="es-ES" sz="1200"/>
        </a:p>
      </dgm:t>
    </dgm:pt>
    <dgm:pt modelId="{45C605DC-AC6C-4C8D-9788-A0EC8198561C}" type="sibTrans" cxnId="{A1457F5F-5E78-4D1D-BEBD-72392ABCB5FA}">
      <dgm:prSet/>
      <dgm:spPr/>
      <dgm:t>
        <a:bodyPr/>
        <a:lstStyle/>
        <a:p>
          <a:endParaRPr lang="es-ES" sz="1200"/>
        </a:p>
      </dgm:t>
    </dgm:pt>
    <dgm:pt modelId="{1285018B-68DD-4078-A961-3A7B2B6B474B}">
      <dgm:prSet phldrT="[Texto]" custT="1"/>
      <dgm:spPr/>
      <dgm:t>
        <a:bodyPr/>
        <a:lstStyle/>
        <a:p>
          <a:pPr algn="l"/>
          <a:r>
            <a:rPr lang="es-ES" sz="1700" b="1" dirty="0" smtClean="0"/>
            <a:t>Estrategia participación ciudadana</a:t>
          </a:r>
          <a:endParaRPr lang="es-ES" sz="1700" b="1" dirty="0"/>
        </a:p>
      </dgm:t>
    </dgm:pt>
    <dgm:pt modelId="{F1FF861C-B8E2-4CA1-8776-C213C77B6144}" type="parTrans" cxnId="{B8856B5E-9741-4000-BF69-D14DA4A5C9CB}">
      <dgm:prSet/>
      <dgm:spPr/>
      <dgm:t>
        <a:bodyPr/>
        <a:lstStyle/>
        <a:p>
          <a:endParaRPr lang="es-ES" sz="1200"/>
        </a:p>
      </dgm:t>
    </dgm:pt>
    <dgm:pt modelId="{E4240AEA-3FA1-43F1-A2F6-C8BED7303615}" type="sibTrans" cxnId="{B8856B5E-9741-4000-BF69-D14DA4A5C9CB}">
      <dgm:prSet/>
      <dgm:spPr/>
      <dgm:t>
        <a:bodyPr/>
        <a:lstStyle/>
        <a:p>
          <a:endParaRPr lang="es-ES" sz="1200"/>
        </a:p>
      </dgm:t>
    </dgm:pt>
    <dgm:pt modelId="{2AE2170A-7208-4210-B8DA-0211CF3A3C1C}">
      <dgm:prSet phldrT="[Texto]" custT="1"/>
      <dgm:spPr/>
      <dgm:t>
        <a:bodyPr/>
        <a:lstStyle/>
        <a:p>
          <a:pPr algn="l"/>
          <a:r>
            <a:rPr lang="es-ES" sz="1200" dirty="0" smtClean="0"/>
            <a:t>Socializaciones realizadas a la comunidad mediante la estrategia de participación ciudadana, se les dio a conocer la implementación del SGAS y que medios disponibles tiene para que puedan interponer una denuncia por posibles hechos de soborno o de corrupción.</a:t>
          </a:r>
          <a:endParaRPr lang="es-ES" sz="1200" dirty="0"/>
        </a:p>
      </dgm:t>
    </dgm:pt>
    <dgm:pt modelId="{761E8EDD-51BB-420A-8087-4155BEB93943}" type="parTrans" cxnId="{AC6AF43B-F4F7-4D34-BB80-D6B016B8C094}">
      <dgm:prSet/>
      <dgm:spPr/>
      <dgm:t>
        <a:bodyPr/>
        <a:lstStyle/>
        <a:p>
          <a:endParaRPr lang="es-ES" sz="1200"/>
        </a:p>
      </dgm:t>
    </dgm:pt>
    <dgm:pt modelId="{2D9F292C-B4A2-4B52-AE15-78D72500E91D}" type="sibTrans" cxnId="{AC6AF43B-F4F7-4D34-BB80-D6B016B8C094}">
      <dgm:prSet/>
      <dgm:spPr/>
      <dgm:t>
        <a:bodyPr/>
        <a:lstStyle/>
        <a:p>
          <a:endParaRPr lang="es-ES" sz="1200"/>
        </a:p>
      </dgm:t>
    </dgm:pt>
    <dgm:pt modelId="{5E69A6A9-B2D9-45BE-A937-E1649D3C99BC}" type="pres">
      <dgm:prSet presAssocID="{D695C365-7463-4171-B830-E075F595BBB2}" presName="Name0" presStyleCnt="0">
        <dgm:presLayoutVars>
          <dgm:chMax val="7"/>
          <dgm:chPref val="7"/>
          <dgm:dir/>
          <dgm:animOne val="branch"/>
          <dgm:animLvl val="lvl"/>
        </dgm:presLayoutVars>
      </dgm:prSet>
      <dgm:spPr/>
      <dgm:t>
        <a:bodyPr/>
        <a:lstStyle/>
        <a:p>
          <a:endParaRPr lang="es-ES"/>
        </a:p>
      </dgm:t>
    </dgm:pt>
    <dgm:pt modelId="{857C69E6-8FF7-452F-8438-2AB1B4B02E44}" type="pres">
      <dgm:prSet presAssocID="{0E8F829F-2773-4714-B3C3-4806374C019B}" presName="composite" presStyleCnt="0"/>
      <dgm:spPr/>
      <dgm:t>
        <a:bodyPr/>
        <a:lstStyle/>
        <a:p>
          <a:endParaRPr lang="es-ES"/>
        </a:p>
      </dgm:t>
    </dgm:pt>
    <dgm:pt modelId="{F3391C3F-92B2-4FC8-B6B8-89FE7C97C9F5}" type="pres">
      <dgm:prSet presAssocID="{0E8F829F-2773-4714-B3C3-4806374C019B}" presName="BackAccent" presStyleLbl="bgShp" presStyleIdx="0" presStyleCnt="3"/>
      <dgm:spPr/>
      <dgm:t>
        <a:bodyPr/>
        <a:lstStyle/>
        <a:p>
          <a:endParaRPr lang="es-ES"/>
        </a:p>
      </dgm:t>
    </dgm:pt>
    <dgm:pt modelId="{B36E4DF1-4805-4388-8F55-4338A2E909EE}" type="pres">
      <dgm:prSet presAssocID="{0E8F829F-2773-4714-B3C3-4806374C019B}" presName="Accent" presStyleLbl="alignNode1" presStyleIdx="0" presStyleCnt="3"/>
      <dgm:spPr/>
      <dgm:t>
        <a:bodyPr/>
        <a:lstStyle/>
        <a:p>
          <a:endParaRPr lang="es-ES"/>
        </a:p>
      </dgm:t>
    </dgm:pt>
    <dgm:pt modelId="{500102FC-32CA-4DEB-8D5A-EDC59F07D1F9}" type="pres">
      <dgm:prSet presAssocID="{0E8F829F-2773-4714-B3C3-4806374C019B}" presName="Child" presStyleLbl="revTx" presStyleIdx="0" presStyleCnt="6">
        <dgm:presLayoutVars>
          <dgm:chMax val="0"/>
          <dgm:chPref val="0"/>
          <dgm:bulletEnabled val="1"/>
        </dgm:presLayoutVars>
      </dgm:prSet>
      <dgm:spPr/>
      <dgm:t>
        <a:bodyPr/>
        <a:lstStyle/>
        <a:p>
          <a:endParaRPr lang="es-ES"/>
        </a:p>
      </dgm:t>
    </dgm:pt>
    <dgm:pt modelId="{E0270186-6F6F-4AE2-82C6-40D3B4818301}" type="pres">
      <dgm:prSet presAssocID="{0E8F829F-2773-4714-B3C3-4806374C019B}" presName="Parent" presStyleLbl="revTx" presStyleIdx="1" presStyleCnt="6">
        <dgm:presLayoutVars>
          <dgm:chMax val="1"/>
          <dgm:chPref val="1"/>
          <dgm:bulletEnabled val="1"/>
        </dgm:presLayoutVars>
      </dgm:prSet>
      <dgm:spPr/>
      <dgm:t>
        <a:bodyPr/>
        <a:lstStyle/>
        <a:p>
          <a:endParaRPr lang="es-ES"/>
        </a:p>
      </dgm:t>
    </dgm:pt>
    <dgm:pt modelId="{2CA5F2AE-1CA2-4772-AFFE-7745BCCBAF4C}" type="pres">
      <dgm:prSet presAssocID="{2CAC2A39-7677-4F12-B150-63A03A1A36C6}" presName="sibTrans" presStyleCnt="0"/>
      <dgm:spPr/>
      <dgm:t>
        <a:bodyPr/>
        <a:lstStyle/>
        <a:p>
          <a:endParaRPr lang="es-ES"/>
        </a:p>
      </dgm:t>
    </dgm:pt>
    <dgm:pt modelId="{912150D1-9657-4C3F-8885-53451A4A9DC9}" type="pres">
      <dgm:prSet presAssocID="{5762C806-57B3-48BC-966E-601284A6AF7C}" presName="composite" presStyleCnt="0"/>
      <dgm:spPr/>
      <dgm:t>
        <a:bodyPr/>
        <a:lstStyle/>
        <a:p>
          <a:endParaRPr lang="es-ES"/>
        </a:p>
      </dgm:t>
    </dgm:pt>
    <dgm:pt modelId="{1B40ADC2-337E-4A06-9F63-221463BD924B}" type="pres">
      <dgm:prSet presAssocID="{5762C806-57B3-48BC-966E-601284A6AF7C}" presName="BackAccent" presStyleLbl="bgShp" presStyleIdx="1" presStyleCnt="3"/>
      <dgm:spPr/>
      <dgm:t>
        <a:bodyPr/>
        <a:lstStyle/>
        <a:p>
          <a:endParaRPr lang="es-ES"/>
        </a:p>
      </dgm:t>
    </dgm:pt>
    <dgm:pt modelId="{F3FB1302-3F7D-46B8-BB03-767BEE17E278}" type="pres">
      <dgm:prSet presAssocID="{5762C806-57B3-48BC-966E-601284A6AF7C}" presName="Accent" presStyleLbl="alignNode1" presStyleIdx="1" presStyleCnt="3"/>
      <dgm:spPr/>
      <dgm:t>
        <a:bodyPr/>
        <a:lstStyle/>
        <a:p>
          <a:endParaRPr lang="es-ES"/>
        </a:p>
      </dgm:t>
    </dgm:pt>
    <dgm:pt modelId="{0BF3F410-AEDE-4290-86B9-F2F5F1DD3665}" type="pres">
      <dgm:prSet presAssocID="{5762C806-57B3-48BC-966E-601284A6AF7C}" presName="Child" presStyleLbl="revTx" presStyleIdx="2" presStyleCnt="6">
        <dgm:presLayoutVars>
          <dgm:chMax val="0"/>
          <dgm:chPref val="0"/>
          <dgm:bulletEnabled val="1"/>
        </dgm:presLayoutVars>
      </dgm:prSet>
      <dgm:spPr/>
      <dgm:t>
        <a:bodyPr/>
        <a:lstStyle/>
        <a:p>
          <a:endParaRPr lang="es-ES"/>
        </a:p>
      </dgm:t>
    </dgm:pt>
    <dgm:pt modelId="{FEA1933B-B68D-4710-850F-02A0C2DD202B}" type="pres">
      <dgm:prSet presAssocID="{5762C806-57B3-48BC-966E-601284A6AF7C}" presName="Parent" presStyleLbl="revTx" presStyleIdx="3" presStyleCnt="6">
        <dgm:presLayoutVars>
          <dgm:chMax val="1"/>
          <dgm:chPref val="1"/>
          <dgm:bulletEnabled val="1"/>
        </dgm:presLayoutVars>
      </dgm:prSet>
      <dgm:spPr/>
      <dgm:t>
        <a:bodyPr/>
        <a:lstStyle/>
        <a:p>
          <a:endParaRPr lang="es-ES"/>
        </a:p>
      </dgm:t>
    </dgm:pt>
    <dgm:pt modelId="{B6A32C65-0343-4AFD-85A6-7E4DE2F8AC96}" type="pres">
      <dgm:prSet presAssocID="{A0866B2D-D3A5-44DF-8179-6C1A3C150A6B}" presName="sibTrans" presStyleCnt="0"/>
      <dgm:spPr/>
      <dgm:t>
        <a:bodyPr/>
        <a:lstStyle/>
        <a:p>
          <a:endParaRPr lang="es-ES"/>
        </a:p>
      </dgm:t>
    </dgm:pt>
    <dgm:pt modelId="{3D71640E-91AE-4265-9FA5-C25B99BA8055}" type="pres">
      <dgm:prSet presAssocID="{1285018B-68DD-4078-A961-3A7B2B6B474B}" presName="composite" presStyleCnt="0"/>
      <dgm:spPr/>
      <dgm:t>
        <a:bodyPr/>
        <a:lstStyle/>
        <a:p>
          <a:endParaRPr lang="es-ES"/>
        </a:p>
      </dgm:t>
    </dgm:pt>
    <dgm:pt modelId="{3B2D666E-6937-4430-8D46-F5A94B0BDCA1}" type="pres">
      <dgm:prSet presAssocID="{1285018B-68DD-4078-A961-3A7B2B6B474B}" presName="BackAccent" presStyleLbl="bgShp" presStyleIdx="2" presStyleCnt="3"/>
      <dgm:spPr/>
      <dgm:t>
        <a:bodyPr/>
        <a:lstStyle/>
        <a:p>
          <a:endParaRPr lang="es-ES"/>
        </a:p>
      </dgm:t>
    </dgm:pt>
    <dgm:pt modelId="{CB985DBC-C532-4ABE-96D5-F124972D9AC9}" type="pres">
      <dgm:prSet presAssocID="{1285018B-68DD-4078-A961-3A7B2B6B474B}" presName="Accent" presStyleLbl="alignNode1" presStyleIdx="2" presStyleCnt="3"/>
      <dgm:spPr/>
      <dgm:t>
        <a:bodyPr/>
        <a:lstStyle/>
        <a:p>
          <a:endParaRPr lang="es-ES"/>
        </a:p>
      </dgm:t>
    </dgm:pt>
    <dgm:pt modelId="{3242ED68-4E0F-4731-B81B-0BFC9B8669FA}" type="pres">
      <dgm:prSet presAssocID="{1285018B-68DD-4078-A961-3A7B2B6B474B}" presName="Child" presStyleLbl="revTx" presStyleIdx="4" presStyleCnt="6" custScaleX="140796">
        <dgm:presLayoutVars>
          <dgm:chMax val="0"/>
          <dgm:chPref val="0"/>
          <dgm:bulletEnabled val="1"/>
        </dgm:presLayoutVars>
      </dgm:prSet>
      <dgm:spPr/>
      <dgm:t>
        <a:bodyPr/>
        <a:lstStyle/>
        <a:p>
          <a:endParaRPr lang="es-ES"/>
        </a:p>
      </dgm:t>
    </dgm:pt>
    <dgm:pt modelId="{82D32520-43BD-4D50-A6AF-BB01283FCAA7}" type="pres">
      <dgm:prSet presAssocID="{1285018B-68DD-4078-A961-3A7B2B6B474B}" presName="Parent" presStyleLbl="revTx" presStyleIdx="5" presStyleCnt="6" custScaleX="154472" custLinFactNeighborX="25575">
        <dgm:presLayoutVars>
          <dgm:chMax val="1"/>
          <dgm:chPref val="1"/>
          <dgm:bulletEnabled val="1"/>
        </dgm:presLayoutVars>
      </dgm:prSet>
      <dgm:spPr/>
      <dgm:t>
        <a:bodyPr/>
        <a:lstStyle/>
        <a:p>
          <a:endParaRPr lang="es-ES"/>
        </a:p>
      </dgm:t>
    </dgm:pt>
  </dgm:ptLst>
  <dgm:cxnLst>
    <dgm:cxn modelId="{6C61371C-2DAB-4680-B3E5-C8ECACAC2761}" type="presOf" srcId="{1285018B-68DD-4078-A961-3A7B2B6B474B}" destId="{82D32520-43BD-4D50-A6AF-BB01283FCAA7}" srcOrd="0" destOrd="0" presId="urn:microsoft.com/office/officeart/2008/layout/IncreasingCircleProcess"/>
    <dgm:cxn modelId="{05F273FF-FD86-4352-8A85-A394D55A3003}" srcId="{D695C365-7463-4171-B830-E075F595BBB2}" destId="{5762C806-57B3-48BC-966E-601284A6AF7C}" srcOrd="1" destOrd="0" parTransId="{FA0000E5-9821-4204-A54C-07540C816AC3}" sibTransId="{A0866B2D-D3A5-44DF-8179-6C1A3C150A6B}"/>
    <dgm:cxn modelId="{16611F48-FA56-4547-A27D-052B54D26F57}" type="presOf" srcId="{2AE2170A-7208-4210-B8DA-0211CF3A3C1C}" destId="{3242ED68-4E0F-4731-B81B-0BFC9B8669FA}" srcOrd="0" destOrd="0" presId="urn:microsoft.com/office/officeart/2008/layout/IncreasingCircleProcess"/>
    <dgm:cxn modelId="{F99997E9-D511-4FBC-9F8D-76AADFAF0C27}" type="presOf" srcId="{D695C365-7463-4171-B830-E075F595BBB2}" destId="{5E69A6A9-B2D9-45BE-A937-E1649D3C99BC}" srcOrd="0" destOrd="0" presId="urn:microsoft.com/office/officeart/2008/layout/IncreasingCircleProcess"/>
    <dgm:cxn modelId="{B8856B5E-9741-4000-BF69-D14DA4A5C9CB}" srcId="{D695C365-7463-4171-B830-E075F595BBB2}" destId="{1285018B-68DD-4078-A961-3A7B2B6B474B}" srcOrd="2" destOrd="0" parTransId="{F1FF861C-B8E2-4CA1-8776-C213C77B6144}" sibTransId="{E4240AEA-3FA1-43F1-A2F6-C8BED7303615}"/>
    <dgm:cxn modelId="{1D9BFBD8-CA63-46D6-9140-75234A937302}" srcId="{D695C365-7463-4171-B830-E075F595BBB2}" destId="{0E8F829F-2773-4714-B3C3-4806374C019B}" srcOrd="0" destOrd="0" parTransId="{D1C125C8-1B4E-494C-86C1-C52C1F216F1B}" sibTransId="{2CAC2A39-7677-4F12-B150-63A03A1A36C6}"/>
    <dgm:cxn modelId="{1E99FEF0-4EEC-4A43-9353-D8A1B17DD00A}" type="presOf" srcId="{5762C806-57B3-48BC-966E-601284A6AF7C}" destId="{FEA1933B-B68D-4710-850F-02A0C2DD202B}" srcOrd="0" destOrd="0" presId="urn:microsoft.com/office/officeart/2008/layout/IncreasingCircleProcess"/>
    <dgm:cxn modelId="{38CB7A49-697C-46FA-8C1C-8DD0F55F2CC0}" type="presOf" srcId="{0E524F86-551B-4FCD-BE3B-4EF3C3681AAC}" destId="{500102FC-32CA-4DEB-8D5A-EDC59F07D1F9}" srcOrd="0" destOrd="0" presId="urn:microsoft.com/office/officeart/2008/layout/IncreasingCircleProcess"/>
    <dgm:cxn modelId="{CDD0A12A-18F4-458A-964C-2B2B76B19D7B}" type="presOf" srcId="{A1E1050A-6A5E-4D4A-9E2A-F68FF0A8954B}" destId="{0BF3F410-AEDE-4290-86B9-F2F5F1DD3665}" srcOrd="0" destOrd="0" presId="urn:microsoft.com/office/officeart/2008/layout/IncreasingCircleProcess"/>
    <dgm:cxn modelId="{CF6D3ED6-3807-4FD5-B83A-DC6A3BC2F781}" srcId="{0E8F829F-2773-4714-B3C3-4806374C019B}" destId="{0E524F86-551B-4FCD-BE3B-4EF3C3681AAC}" srcOrd="0" destOrd="0" parTransId="{99CCF98F-3B8A-4FE3-A6D9-5B37E3489D0D}" sibTransId="{FE1EC3A3-B10C-4891-84B5-8FD2680E6A77}"/>
    <dgm:cxn modelId="{A1457F5F-5E78-4D1D-BEBD-72392ABCB5FA}" srcId="{5762C806-57B3-48BC-966E-601284A6AF7C}" destId="{A1E1050A-6A5E-4D4A-9E2A-F68FF0A8954B}" srcOrd="0" destOrd="0" parTransId="{437ED5F5-043D-49F9-A0DE-4AEA9779E162}" sibTransId="{45C605DC-AC6C-4C8D-9788-A0EC8198561C}"/>
    <dgm:cxn modelId="{AC6AF43B-F4F7-4D34-BB80-D6B016B8C094}" srcId="{1285018B-68DD-4078-A961-3A7B2B6B474B}" destId="{2AE2170A-7208-4210-B8DA-0211CF3A3C1C}" srcOrd="0" destOrd="0" parTransId="{761E8EDD-51BB-420A-8087-4155BEB93943}" sibTransId="{2D9F292C-B4A2-4B52-AE15-78D72500E91D}"/>
    <dgm:cxn modelId="{C6B2DD98-D9D8-4B68-96D4-61C31007DB88}" type="presOf" srcId="{0E8F829F-2773-4714-B3C3-4806374C019B}" destId="{E0270186-6F6F-4AE2-82C6-40D3B4818301}" srcOrd="0" destOrd="0" presId="urn:microsoft.com/office/officeart/2008/layout/IncreasingCircleProcess"/>
    <dgm:cxn modelId="{8E630BAB-B29E-499E-9782-EAA87D9C1E45}" type="presParOf" srcId="{5E69A6A9-B2D9-45BE-A937-E1649D3C99BC}" destId="{857C69E6-8FF7-452F-8438-2AB1B4B02E44}" srcOrd="0" destOrd="0" presId="urn:microsoft.com/office/officeart/2008/layout/IncreasingCircleProcess"/>
    <dgm:cxn modelId="{6A96C544-D7EA-47A5-9626-634D8165F932}" type="presParOf" srcId="{857C69E6-8FF7-452F-8438-2AB1B4B02E44}" destId="{F3391C3F-92B2-4FC8-B6B8-89FE7C97C9F5}" srcOrd="0" destOrd="0" presId="urn:microsoft.com/office/officeart/2008/layout/IncreasingCircleProcess"/>
    <dgm:cxn modelId="{B86D3673-3894-42D2-BA54-DFD55DFD26FF}" type="presParOf" srcId="{857C69E6-8FF7-452F-8438-2AB1B4B02E44}" destId="{B36E4DF1-4805-4388-8F55-4338A2E909EE}" srcOrd="1" destOrd="0" presId="urn:microsoft.com/office/officeart/2008/layout/IncreasingCircleProcess"/>
    <dgm:cxn modelId="{F659985F-B10B-413D-ADEE-7FBED38AACE6}" type="presParOf" srcId="{857C69E6-8FF7-452F-8438-2AB1B4B02E44}" destId="{500102FC-32CA-4DEB-8D5A-EDC59F07D1F9}" srcOrd="2" destOrd="0" presId="urn:microsoft.com/office/officeart/2008/layout/IncreasingCircleProcess"/>
    <dgm:cxn modelId="{283721CC-7EAA-4B18-8FA8-795E0174C91C}" type="presParOf" srcId="{857C69E6-8FF7-452F-8438-2AB1B4B02E44}" destId="{E0270186-6F6F-4AE2-82C6-40D3B4818301}" srcOrd="3" destOrd="0" presId="urn:microsoft.com/office/officeart/2008/layout/IncreasingCircleProcess"/>
    <dgm:cxn modelId="{16191FC3-5F6D-41CA-BC12-E743E7518E2D}" type="presParOf" srcId="{5E69A6A9-B2D9-45BE-A937-E1649D3C99BC}" destId="{2CA5F2AE-1CA2-4772-AFFE-7745BCCBAF4C}" srcOrd="1" destOrd="0" presId="urn:microsoft.com/office/officeart/2008/layout/IncreasingCircleProcess"/>
    <dgm:cxn modelId="{315DAB21-97BB-4BF0-A0F0-301AD9556F05}" type="presParOf" srcId="{5E69A6A9-B2D9-45BE-A937-E1649D3C99BC}" destId="{912150D1-9657-4C3F-8885-53451A4A9DC9}" srcOrd="2" destOrd="0" presId="urn:microsoft.com/office/officeart/2008/layout/IncreasingCircleProcess"/>
    <dgm:cxn modelId="{45A95866-12E1-4E5C-AD74-DBEE4727A75F}" type="presParOf" srcId="{912150D1-9657-4C3F-8885-53451A4A9DC9}" destId="{1B40ADC2-337E-4A06-9F63-221463BD924B}" srcOrd="0" destOrd="0" presId="urn:microsoft.com/office/officeart/2008/layout/IncreasingCircleProcess"/>
    <dgm:cxn modelId="{1BD5246E-1645-4088-A2AD-E11DCF184ABF}" type="presParOf" srcId="{912150D1-9657-4C3F-8885-53451A4A9DC9}" destId="{F3FB1302-3F7D-46B8-BB03-767BEE17E278}" srcOrd="1" destOrd="0" presId="urn:microsoft.com/office/officeart/2008/layout/IncreasingCircleProcess"/>
    <dgm:cxn modelId="{89E923CF-5699-4DFE-A132-9A1289E7D161}" type="presParOf" srcId="{912150D1-9657-4C3F-8885-53451A4A9DC9}" destId="{0BF3F410-AEDE-4290-86B9-F2F5F1DD3665}" srcOrd="2" destOrd="0" presId="urn:microsoft.com/office/officeart/2008/layout/IncreasingCircleProcess"/>
    <dgm:cxn modelId="{41857198-7CDB-42F8-A43A-2CF35F97AEC4}" type="presParOf" srcId="{912150D1-9657-4C3F-8885-53451A4A9DC9}" destId="{FEA1933B-B68D-4710-850F-02A0C2DD202B}" srcOrd="3" destOrd="0" presId="urn:microsoft.com/office/officeart/2008/layout/IncreasingCircleProcess"/>
    <dgm:cxn modelId="{2FF5316E-7F7B-4BFF-B4E5-615B6CEDB8D2}" type="presParOf" srcId="{5E69A6A9-B2D9-45BE-A937-E1649D3C99BC}" destId="{B6A32C65-0343-4AFD-85A6-7E4DE2F8AC96}" srcOrd="3" destOrd="0" presId="urn:microsoft.com/office/officeart/2008/layout/IncreasingCircleProcess"/>
    <dgm:cxn modelId="{10563E2B-7EC9-497F-B6D1-D5B7382BD5E5}" type="presParOf" srcId="{5E69A6A9-B2D9-45BE-A937-E1649D3C99BC}" destId="{3D71640E-91AE-4265-9FA5-C25B99BA8055}" srcOrd="4" destOrd="0" presId="urn:microsoft.com/office/officeart/2008/layout/IncreasingCircleProcess"/>
    <dgm:cxn modelId="{F91B13AC-E229-41DB-95F0-233B5A500C78}" type="presParOf" srcId="{3D71640E-91AE-4265-9FA5-C25B99BA8055}" destId="{3B2D666E-6937-4430-8D46-F5A94B0BDCA1}" srcOrd="0" destOrd="0" presId="urn:microsoft.com/office/officeart/2008/layout/IncreasingCircleProcess"/>
    <dgm:cxn modelId="{5A2BC350-5E2F-4280-9361-EFE94B841665}" type="presParOf" srcId="{3D71640E-91AE-4265-9FA5-C25B99BA8055}" destId="{CB985DBC-C532-4ABE-96D5-F124972D9AC9}" srcOrd="1" destOrd="0" presId="urn:microsoft.com/office/officeart/2008/layout/IncreasingCircleProcess"/>
    <dgm:cxn modelId="{3C59A546-D50B-4AF8-AF8E-A70A49AD9D21}" type="presParOf" srcId="{3D71640E-91AE-4265-9FA5-C25B99BA8055}" destId="{3242ED68-4E0F-4731-B81B-0BFC9B8669FA}" srcOrd="2" destOrd="0" presId="urn:microsoft.com/office/officeart/2008/layout/IncreasingCircleProcess"/>
    <dgm:cxn modelId="{F975841F-AD2C-468F-BA31-8554EADC315E}" type="presParOf" srcId="{3D71640E-91AE-4265-9FA5-C25B99BA8055}" destId="{82D32520-43BD-4D50-A6AF-BB01283FCAA7}"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BFC6A-EFB9-4B15-9F71-7F55159B8AF2}">
      <dsp:nvSpPr>
        <dsp:cNvPr id="0" name=""/>
        <dsp:cNvSpPr/>
      </dsp:nvSpPr>
      <dsp:spPr>
        <a:xfrm>
          <a:off x="6431" y="597375"/>
          <a:ext cx="2160588" cy="1761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BIOLÓGICO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Es la exposición a microorganismos (bacterias, virus), animales o contacto con plantas que pueden causar enfermedades, mordeduras o reacciones alérgicas</a:t>
          </a:r>
          <a:r>
            <a:rPr lang="es-CO" sz="1100" kern="1200" dirty="0" smtClean="0">
              <a:effectLst/>
              <a:latin typeface="Arial" panose="020B0604020202020204" pitchFamily="34" charset="0"/>
              <a:ea typeface="+mn-ea"/>
              <a:cs typeface="Arial" panose="020B0604020202020204" pitchFamily="34" charset="0"/>
            </a:rPr>
            <a:t>. </a:t>
          </a:r>
          <a:endParaRPr lang="es-ES" sz="1100" kern="1200" dirty="0">
            <a:latin typeface="Arial" panose="020B0604020202020204" pitchFamily="34" charset="0"/>
            <a:cs typeface="Arial" panose="020B0604020202020204" pitchFamily="34" charset="0"/>
          </a:endParaRPr>
        </a:p>
      </dsp:txBody>
      <dsp:txXfrm>
        <a:off x="58032" y="648976"/>
        <a:ext cx="2057386" cy="1658577"/>
      </dsp:txXfrm>
    </dsp:sp>
    <dsp:sp modelId="{D7DC3FBB-BB00-499A-95A1-6B0C580F0348}">
      <dsp:nvSpPr>
        <dsp:cNvPr id="0" name=""/>
        <dsp:cNvSpPr/>
      </dsp:nvSpPr>
      <dsp:spPr>
        <a:xfrm>
          <a:off x="2345581" y="1256849"/>
          <a:ext cx="378549" cy="442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2345581" y="1345415"/>
        <a:ext cx="264984" cy="265699"/>
      </dsp:txXfrm>
    </dsp:sp>
    <dsp:sp modelId="{96E203CF-8C49-4858-8534-4025B7B55563}">
      <dsp:nvSpPr>
        <dsp:cNvPr id="0" name=""/>
        <dsp:cNvSpPr/>
      </dsp:nvSpPr>
      <dsp:spPr>
        <a:xfrm>
          <a:off x="2881264" y="597375"/>
          <a:ext cx="2160588" cy="1761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FÍSICO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Exposición a factores ambientales como: ventilación, iluminación, ruido, temperaturas extremas, radiación, vibración.</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2932865" y="648976"/>
        <a:ext cx="2057386" cy="1658577"/>
      </dsp:txXfrm>
    </dsp:sp>
    <dsp:sp modelId="{B77D081B-9B26-48C6-8626-BA01CA8C1F99}">
      <dsp:nvSpPr>
        <dsp:cNvPr id="0" name=""/>
        <dsp:cNvSpPr/>
      </dsp:nvSpPr>
      <dsp:spPr>
        <a:xfrm>
          <a:off x="5220414" y="1256849"/>
          <a:ext cx="378549" cy="442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5220414" y="1345415"/>
        <a:ext cx="264984" cy="265699"/>
      </dsp:txXfrm>
    </dsp:sp>
    <dsp:sp modelId="{50AB2BE5-80F0-4A11-9946-ED879743EB5E}">
      <dsp:nvSpPr>
        <dsp:cNvPr id="0" name=""/>
        <dsp:cNvSpPr/>
      </dsp:nvSpPr>
      <dsp:spPr>
        <a:xfrm>
          <a:off x="5756097" y="597375"/>
          <a:ext cx="2160588" cy="1761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QUÍMICO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Es la exposición a toda sustancia en forma polvo, humo, gases o vapores, con efectos irritantes, corrosivos, asfixiantes o tóxicos</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5807698" y="648976"/>
        <a:ext cx="2057386" cy="1658577"/>
      </dsp:txXfrm>
    </dsp:sp>
    <dsp:sp modelId="{E06A883C-F149-48EF-B674-2C062B584107}">
      <dsp:nvSpPr>
        <dsp:cNvPr id="0" name=""/>
        <dsp:cNvSpPr/>
      </dsp:nvSpPr>
      <dsp:spPr>
        <a:xfrm>
          <a:off x="8095247" y="1256849"/>
          <a:ext cx="378549" cy="442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8095247" y="1345415"/>
        <a:ext cx="264984" cy="265699"/>
      </dsp:txXfrm>
    </dsp:sp>
    <dsp:sp modelId="{7340DAAB-DF14-4138-AE71-3F1E440AA985}">
      <dsp:nvSpPr>
        <dsp:cNvPr id="0" name=""/>
        <dsp:cNvSpPr/>
      </dsp:nvSpPr>
      <dsp:spPr>
        <a:xfrm>
          <a:off x="8630930" y="597375"/>
          <a:ext cx="2160588" cy="1761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mj-lt"/>
              <a:ea typeface="Verdana" panose="020B0604030504040204" pitchFamily="34" charset="0"/>
              <a:cs typeface="Times New Roman" panose="02020603050405020304" pitchFamily="18" charset="0"/>
            </a:rPr>
            <a:t>PELIGRO PSICOSOCIAL</a:t>
          </a:r>
        </a:p>
        <a:p>
          <a:pPr lvl="0" algn="l" defTabSz="488950">
            <a:lnSpc>
              <a:spcPct val="90000"/>
            </a:lnSpc>
            <a:spcBef>
              <a:spcPct val="0"/>
            </a:spcBef>
            <a:spcAft>
              <a:spcPct val="35000"/>
            </a:spcAft>
          </a:pPr>
          <a:r>
            <a:rPr lang="es-CO" sz="1100" kern="1200" dirty="0" smtClean="0">
              <a:effectLst/>
              <a:latin typeface="+mj-lt"/>
              <a:ea typeface="Verdana" panose="020B0604030504040204" pitchFamily="34" charset="0"/>
              <a:cs typeface="Arial" panose="020B0604020202020204" pitchFamily="34" charset="0"/>
            </a:rPr>
            <a:t>Es la interacción de la entidad con el  colaborador, sus necesidades, su cultura y su entorno personal</a:t>
          </a:r>
          <a:r>
            <a:rPr lang="es-CO" sz="1100" kern="1200" dirty="0" smtClean="0">
              <a:effectLst/>
              <a:latin typeface="+mj-lt"/>
              <a:ea typeface="+mn-ea"/>
              <a:cs typeface="Arial" panose="020B0604020202020204" pitchFamily="34" charset="0"/>
            </a:rPr>
            <a:t>. </a:t>
          </a:r>
          <a:endParaRPr lang="es-ES" sz="1100" kern="1200" dirty="0">
            <a:latin typeface="+mj-lt"/>
            <a:cs typeface="Arial" panose="020B0604020202020204" pitchFamily="34" charset="0"/>
          </a:endParaRPr>
        </a:p>
      </dsp:txBody>
      <dsp:txXfrm>
        <a:off x="8682531" y="648976"/>
        <a:ext cx="2057386" cy="1658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E22DF-0ECD-45B6-822F-4CEA6A11D47B}">
      <dsp:nvSpPr>
        <dsp:cNvPr id="0" name=""/>
        <dsp:cNvSpPr/>
      </dsp:nvSpPr>
      <dsp:spPr>
        <a:xfrm>
          <a:off x="6102" y="623522"/>
          <a:ext cx="2412338" cy="1999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BIOMECÁNICO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Son las condiciones, relacionadas con el puesto de trabajo y el entorno, como: postura (prolongada mantenida, forzada, anti gravitacional), sobreesfuerzos, movimientos repetitivos y manipulación de cargas</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64668" y="682088"/>
        <a:ext cx="2295206" cy="1882463"/>
      </dsp:txXfrm>
    </dsp:sp>
    <dsp:sp modelId="{4D729217-B98E-4EB3-86AA-91D65A06405C}">
      <dsp:nvSpPr>
        <dsp:cNvPr id="0" name=""/>
        <dsp:cNvSpPr/>
      </dsp:nvSpPr>
      <dsp:spPr>
        <a:xfrm>
          <a:off x="2617807" y="1376105"/>
          <a:ext cx="422657" cy="494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2617807" y="1474991"/>
        <a:ext cx="295860" cy="296657"/>
      </dsp:txXfrm>
    </dsp:sp>
    <dsp:sp modelId="{A5D69CDF-C45A-47FC-AAB6-D0CAE237EFB9}">
      <dsp:nvSpPr>
        <dsp:cNvPr id="0" name=""/>
        <dsp:cNvSpPr/>
      </dsp:nvSpPr>
      <dsp:spPr>
        <a:xfrm>
          <a:off x="3215908" y="797040"/>
          <a:ext cx="1993668" cy="165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ELÉCTRICO </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Son conexiones eléctricas inadecuadas, sobrecargas, en los equipos de computo, impresoras y cualquier dispositivo eléctrico..</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3264310" y="845442"/>
        <a:ext cx="1896864" cy="1555754"/>
      </dsp:txXfrm>
    </dsp:sp>
    <dsp:sp modelId="{D30BB583-DD59-478E-8715-4913A9B7D059}">
      <dsp:nvSpPr>
        <dsp:cNvPr id="0" name=""/>
        <dsp:cNvSpPr/>
      </dsp:nvSpPr>
      <dsp:spPr>
        <a:xfrm>
          <a:off x="5408943" y="1376105"/>
          <a:ext cx="422657" cy="494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5408943" y="1474991"/>
        <a:ext cx="295860" cy="296657"/>
      </dsp:txXfrm>
    </dsp:sp>
    <dsp:sp modelId="{460DFE08-B54C-46F3-A69D-063C8D8B8A8D}">
      <dsp:nvSpPr>
        <dsp:cNvPr id="0" name=""/>
        <dsp:cNvSpPr/>
      </dsp:nvSpPr>
      <dsp:spPr>
        <a:xfrm>
          <a:off x="6007044" y="797040"/>
          <a:ext cx="1993668" cy="165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MECÁNICO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Es la manipulación de máquinas, equipos y herramientas de oficina (cosedora, grapadora, tijeras o bisturí)</a:t>
          </a: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 </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6055446" y="845442"/>
        <a:ext cx="1896864" cy="1555754"/>
      </dsp:txXfrm>
    </dsp:sp>
    <dsp:sp modelId="{62C78E38-2465-409E-8AA6-7E58F51CD5F1}">
      <dsp:nvSpPr>
        <dsp:cNvPr id="0" name=""/>
        <dsp:cNvSpPr/>
      </dsp:nvSpPr>
      <dsp:spPr>
        <a:xfrm>
          <a:off x="8200079" y="1376105"/>
          <a:ext cx="422657" cy="494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8200079" y="1474991"/>
        <a:ext cx="295860" cy="296657"/>
      </dsp:txXfrm>
    </dsp:sp>
    <dsp:sp modelId="{AB608239-75E6-4614-8C13-6FC74629470D}">
      <dsp:nvSpPr>
        <dsp:cNvPr id="0" name=""/>
        <dsp:cNvSpPr/>
      </dsp:nvSpPr>
      <dsp:spPr>
        <a:xfrm>
          <a:off x="8798180" y="797040"/>
          <a:ext cx="1993668" cy="165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LOCATIVO</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Condiciones deficientes de orden y aseo en áreas de trabajo; paredes y techos en mal estado.</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8846582" y="845442"/>
        <a:ext cx="1896864" cy="1555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BB608-6DD1-46E3-B89C-EBE0E70E20E1}">
      <dsp:nvSpPr>
        <dsp:cNvPr id="0" name=""/>
        <dsp:cNvSpPr/>
      </dsp:nvSpPr>
      <dsp:spPr>
        <a:xfrm>
          <a:off x="6242" y="646792"/>
          <a:ext cx="1908479" cy="2612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DE TRÁNSITO </a:t>
          </a:r>
        </a:p>
        <a:p>
          <a:pPr lvl="0" algn="l" defTabSz="488950">
            <a:lnSpc>
              <a:spcPct val="90000"/>
            </a:lnSpc>
            <a:spcBef>
              <a:spcPct val="0"/>
            </a:spcBef>
            <a:spcAft>
              <a:spcPct val="35000"/>
            </a:spcAft>
          </a:pPr>
          <a:r>
            <a:rPr lang="es-ES" sz="1100" kern="1200" dirty="0" smtClean="0">
              <a:effectLst/>
              <a:latin typeface="Verdana" panose="020B0604030504040204" pitchFamily="34" charset="0"/>
              <a:ea typeface="Verdana" panose="020B0604030504040204" pitchFamily="34" charset="0"/>
              <a:cs typeface="Arial" panose="020B0604020202020204" pitchFamily="34" charset="0"/>
            </a:rPr>
            <a:t>Es el riesgo latente que se presenta cuando no conocemos o no atendemos las normas de transito (vehículos, motos, bicicletas, peatones).</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62139" y="702689"/>
        <a:ext cx="1796685" cy="2500500"/>
      </dsp:txXfrm>
    </dsp:sp>
    <dsp:sp modelId="{31E5B29A-6A65-4436-A7D8-E7E0B9F318B3}">
      <dsp:nvSpPr>
        <dsp:cNvPr id="0" name=""/>
        <dsp:cNvSpPr/>
      </dsp:nvSpPr>
      <dsp:spPr>
        <a:xfrm>
          <a:off x="2033223" y="1805998"/>
          <a:ext cx="251223" cy="293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2033223" y="1864775"/>
        <a:ext cx="175856" cy="176329"/>
      </dsp:txXfrm>
    </dsp:sp>
    <dsp:sp modelId="{9EFD8071-0E20-4668-815B-344D238A777B}">
      <dsp:nvSpPr>
        <dsp:cNvPr id="0" name=""/>
        <dsp:cNvSpPr/>
      </dsp:nvSpPr>
      <dsp:spPr>
        <a:xfrm>
          <a:off x="2388727" y="646792"/>
          <a:ext cx="1908479" cy="2612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PÚBLICO </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Son situaciones de agresión intencional, actos delictivos, que afectan la integridad física y mental.</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2444624" y="702689"/>
        <a:ext cx="1796685" cy="2500500"/>
      </dsp:txXfrm>
    </dsp:sp>
    <dsp:sp modelId="{CF6167E7-E804-4FE6-98A0-4BAE4CE3DF9A}">
      <dsp:nvSpPr>
        <dsp:cNvPr id="0" name=""/>
        <dsp:cNvSpPr/>
      </dsp:nvSpPr>
      <dsp:spPr>
        <a:xfrm>
          <a:off x="4415708" y="1805998"/>
          <a:ext cx="251223" cy="293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4415708" y="1864775"/>
        <a:ext cx="175856" cy="176329"/>
      </dsp:txXfrm>
    </dsp:sp>
    <dsp:sp modelId="{ABE2C4BF-6134-4587-A98F-0CCE825C52A5}">
      <dsp:nvSpPr>
        <dsp:cNvPr id="0" name=""/>
        <dsp:cNvSpPr/>
      </dsp:nvSpPr>
      <dsp:spPr>
        <a:xfrm>
          <a:off x="4771213" y="765533"/>
          <a:ext cx="1734981" cy="2374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NATURAL</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Fenómenos climáticos y naturales  que pueden generar desastres, ocasionando incidentes, lesiones e inclusive pérdidas de vida humana</a:t>
          </a:r>
          <a:r>
            <a:rPr lang="es-CO" sz="1100" kern="1200" dirty="0" smtClean="0">
              <a:effectLst/>
              <a:latin typeface="Arial" panose="020B0604020202020204" pitchFamily="34" charset="0"/>
              <a:ea typeface="+mn-ea"/>
              <a:cs typeface="Arial" panose="020B0604020202020204" pitchFamily="34" charset="0"/>
            </a:rPr>
            <a:t>.</a:t>
          </a:r>
          <a:endParaRPr lang="es-ES" sz="1100" kern="1200" dirty="0">
            <a:latin typeface="Arial" panose="020B0604020202020204" pitchFamily="34" charset="0"/>
            <a:cs typeface="Arial" panose="020B0604020202020204" pitchFamily="34" charset="0"/>
          </a:endParaRPr>
        </a:p>
      </dsp:txBody>
      <dsp:txXfrm>
        <a:off x="4822029" y="816349"/>
        <a:ext cx="1633349" cy="2273180"/>
      </dsp:txXfrm>
    </dsp:sp>
    <dsp:sp modelId="{3059B1E6-F656-4F06-9E1C-4025EFEE57FB}">
      <dsp:nvSpPr>
        <dsp:cNvPr id="0" name=""/>
        <dsp:cNvSpPr/>
      </dsp:nvSpPr>
      <dsp:spPr>
        <a:xfrm>
          <a:off x="6624695" y="1805998"/>
          <a:ext cx="251223" cy="293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6624695" y="1864775"/>
        <a:ext cx="175856" cy="176329"/>
      </dsp:txXfrm>
    </dsp:sp>
    <dsp:sp modelId="{8A1CE64C-783C-4DF1-B10B-2101E1EC381D}">
      <dsp:nvSpPr>
        <dsp:cNvPr id="0" name=""/>
        <dsp:cNvSpPr/>
      </dsp:nvSpPr>
      <dsp:spPr>
        <a:xfrm>
          <a:off x="6980200" y="765533"/>
          <a:ext cx="1734981" cy="2374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TRABAJO EN ALTURAS</a:t>
          </a:r>
        </a:p>
        <a:p>
          <a:pPr lvl="0" algn="l" defTabSz="488950">
            <a:lnSpc>
              <a:spcPct val="90000"/>
            </a:lnSpc>
            <a:spcBef>
              <a:spcPct val="0"/>
            </a:spcBef>
            <a:spcAft>
              <a:spcPct val="35000"/>
            </a:spcAft>
          </a:pPr>
          <a:r>
            <a:rPr lang="es-CO" sz="1100" kern="1200" dirty="0" smtClean="0">
              <a:effectLst/>
              <a:latin typeface="Verdana" panose="020B0604030504040204" pitchFamily="34" charset="0"/>
              <a:ea typeface="Verdana" panose="020B0604030504040204" pitchFamily="34" charset="0"/>
              <a:cs typeface="Arial" panose="020B0604020202020204" pitchFamily="34" charset="0"/>
            </a:rPr>
            <a:t>Es la actividad que realiza a una altura superior a 2 metros.</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7031016" y="816349"/>
        <a:ext cx="1633349" cy="2273180"/>
      </dsp:txXfrm>
    </dsp:sp>
    <dsp:sp modelId="{16B52BA2-3AE9-4EFA-B377-35B817B72549}">
      <dsp:nvSpPr>
        <dsp:cNvPr id="0" name=""/>
        <dsp:cNvSpPr/>
      </dsp:nvSpPr>
      <dsp:spPr>
        <a:xfrm>
          <a:off x="8833682" y="1805998"/>
          <a:ext cx="251223" cy="293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ES" sz="1100" kern="1200" dirty="0">
            <a:latin typeface="Arial" panose="020B0604020202020204" pitchFamily="34" charset="0"/>
            <a:cs typeface="Arial" panose="020B0604020202020204" pitchFamily="34" charset="0"/>
          </a:endParaRPr>
        </a:p>
      </dsp:txBody>
      <dsp:txXfrm>
        <a:off x="8833682" y="1864775"/>
        <a:ext cx="175856" cy="176329"/>
      </dsp:txXfrm>
    </dsp:sp>
    <dsp:sp modelId="{8806FED4-9A5F-42AF-AD6F-B19A15E931DA}">
      <dsp:nvSpPr>
        <dsp:cNvPr id="0" name=""/>
        <dsp:cNvSpPr/>
      </dsp:nvSpPr>
      <dsp:spPr>
        <a:xfrm>
          <a:off x="9189187" y="765533"/>
          <a:ext cx="1734981" cy="2374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O" sz="1100" b="1" kern="1200" dirty="0" smtClean="0">
              <a:effectLst/>
              <a:latin typeface="Verdana" panose="020B0604030504040204" pitchFamily="34" charset="0"/>
              <a:ea typeface="Verdana" panose="020B0604030504040204" pitchFamily="34" charset="0"/>
              <a:cs typeface="Times New Roman" panose="02020603050405020304" pitchFamily="18" charset="0"/>
            </a:rPr>
            <a:t>PELIGRO ESPACIO CONFINADO</a:t>
          </a:r>
        </a:p>
        <a:p>
          <a:pPr lvl="0" algn="l" defTabSz="488950">
            <a:lnSpc>
              <a:spcPct val="90000"/>
            </a:lnSpc>
            <a:spcBef>
              <a:spcPct val="0"/>
            </a:spcBef>
            <a:spcAft>
              <a:spcPct val="35000"/>
            </a:spcAft>
          </a:pPr>
          <a:r>
            <a:rPr lang="es-MX" sz="1100" b="0" i="0" kern="1200" dirty="0" smtClean="0"/>
            <a:t>Espacio que por su diseño tiene un número limitado de aberturas de entrada y salida y dificulta la ventilación natural.</a:t>
          </a:r>
          <a:endParaRPr lang="es-ES" sz="1100" kern="1200" dirty="0">
            <a:latin typeface="Verdana" panose="020B0604030504040204" pitchFamily="34" charset="0"/>
            <a:ea typeface="Verdana" panose="020B0604030504040204" pitchFamily="34" charset="0"/>
            <a:cs typeface="Arial" panose="020B0604020202020204" pitchFamily="34" charset="0"/>
          </a:endParaRPr>
        </a:p>
      </dsp:txBody>
      <dsp:txXfrm>
        <a:off x="9240003" y="816349"/>
        <a:ext cx="1633349" cy="2273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91C3F-92B2-4FC8-B6B8-89FE7C97C9F5}">
      <dsp:nvSpPr>
        <dsp:cNvPr id="0" name=""/>
        <dsp:cNvSpPr/>
      </dsp:nvSpPr>
      <dsp:spPr>
        <a:xfrm>
          <a:off x="348967" y="0"/>
          <a:ext cx="678009" cy="678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E4DF1-4805-4388-8F55-4338A2E909EE}">
      <dsp:nvSpPr>
        <dsp:cNvPr id="0" name=""/>
        <dsp:cNvSpPr/>
      </dsp:nvSpPr>
      <dsp:spPr>
        <a:xfrm>
          <a:off x="416768" y="67800"/>
          <a:ext cx="542407" cy="542407"/>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102FC-32CA-4DEB-8D5A-EDC59F07D1F9}">
      <dsp:nvSpPr>
        <dsp:cNvPr id="0" name=""/>
        <dsp:cNvSpPr/>
      </dsp:nvSpPr>
      <dsp:spPr>
        <a:xfrm>
          <a:off x="1168228" y="678009"/>
          <a:ext cx="2005777" cy="285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ES" sz="1200" kern="1200" dirty="0" smtClean="0"/>
            <a:t>Se estableció la metodología y la herramienta para la identificación, seguimiento y control a los riesgos de posibles hechos de soborno</a:t>
          </a:r>
          <a:endParaRPr lang="es-ES" sz="1200" kern="1200" dirty="0"/>
        </a:p>
      </dsp:txBody>
      <dsp:txXfrm>
        <a:off x="1168228" y="678009"/>
        <a:ext cx="2005777" cy="2853289"/>
      </dsp:txXfrm>
    </dsp:sp>
    <dsp:sp modelId="{E0270186-6F6F-4AE2-82C6-40D3B4818301}">
      <dsp:nvSpPr>
        <dsp:cNvPr id="0" name=""/>
        <dsp:cNvSpPr/>
      </dsp:nvSpPr>
      <dsp:spPr>
        <a:xfrm>
          <a:off x="1168228" y="0"/>
          <a:ext cx="2005777" cy="67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b="1" kern="1200" dirty="0" smtClean="0"/>
            <a:t>Riesgos</a:t>
          </a:r>
          <a:endParaRPr lang="es-ES" sz="1800" b="1" kern="1200" dirty="0"/>
        </a:p>
      </dsp:txBody>
      <dsp:txXfrm>
        <a:off x="1168228" y="0"/>
        <a:ext cx="2005777" cy="678009"/>
      </dsp:txXfrm>
    </dsp:sp>
    <dsp:sp modelId="{1B40ADC2-337E-4A06-9F63-221463BD924B}">
      <dsp:nvSpPr>
        <dsp:cNvPr id="0" name=""/>
        <dsp:cNvSpPr/>
      </dsp:nvSpPr>
      <dsp:spPr>
        <a:xfrm>
          <a:off x="3315258" y="0"/>
          <a:ext cx="678009" cy="678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B1302-3F7D-46B8-BB03-767BEE17E278}">
      <dsp:nvSpPr>
        <dsp:cNvPr id="0" name=""/>
        <dsp:cNvSpPr/>
      </dsp:nvSpPr>
      <dsp:spPr>
        <a:xfrm>
          <a:off x="3383059" y="67800"/>
          <a:ext cx="542407" cy="542407"/>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3F410-AEDE-4290-86B9-F2F5F1DD3665}">
      <dsp:nvSpPr>
        <dsp:cNvPr id="0" name=""/>
        <dsp:cNvSpPr/>
      </dsp:nvSpPr>
      <dsp:spPr>
        <a:xfrm>
          <a:off x="4134519" y="678009"/>
          <a:ext cx="2005777" cy="285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ES" sz="1200" kern="1200" dirty="0" smtClean="0"/>
            <a:t>Difusión del SGAS a todas las partes interesadas a través de los canales internos y externos de comunicación</a:t>
          </a:r>
          <a:endParaRPr lang="es-ES" sz="1200" kern="1200" dirty="0"/>
        </a:p>
      </dsp:txBody>
      <dsp:txXfrm>
        <a:off x="4134519" y="678009"/>
        <a:ext cx="2005777" cy="2853289"/>
      </dsp:txXfrm>
    </dsp:sp>
    <dsp:sp modelId="{FEA1933B-B68D-4710-850F-02A0C2DD202B}">
      <dsp:nvSpPr>
        <dsp:cNvPr id="0" name=""/>
        <dsp:cNvSpPr/>
      </dsp:nvSpPr>
      <dsp:spPr>
        <a:xfrm>
          <a:off x="4134519" y="0"/>
          <a:ext cx="2005777" cy="67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s-ES" sz="1800" b="1" kern="1200" dirty="0" smtClean="0"/>
            <a:t>Canales de Comunicación</a:t>
          </a:r>
          <a:endParaRPr lang="es-ES" sz="1800" b="1" kern="1200" dirty="0"/>
        </a:p>
      </dsp:txBody>
      <dsp:txXfrm>
        <a:off x="4134519" y="0"/>
        <a:ext cx="2005777" cy="678009"/>
      </dsp:txXfrm>
    </dsp:sp>
    <dsp:sp modelId="{3B2D666E-6937-4430-8D46-F5A94B0BDCA1}">
      <dsp:nvSpPr>
        <dsp:cNvPr id="0" name=""/>
        <dsp:cNvSpPr/>
      </dsp:nvSpPr>
      <dsp:spPr>
        <a:xfrm>
          <a:off x="6281549" y="0"/>
          <a:ext cx="678009" cy="678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85DBC-C532-4ABE-96D5-F124972D9AC9}">
      <dsp:nvSpPr>
        <dsp:cNvPr id="0" name=""/>
        <dsp:cNvSpPr/>
      </dsp:nvSpPr>
      <dsp:spPr>
        <a:xfrm>
          <a:off x="6349350" y="67800"/>
          <a:ext cx="542407" cy="542407"/>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2ED68-4E0F-4731-B81B-0BFC9B8669FA}">
      <dsp:nvSpPr>
        <dsp:cNvPr id="0" name=""/>
        <dsp:cNvSpPr/>
      </dsp:nvSpPr>
      <dsp:spPr>
        <a:xfrm>
          <a:off x="6691672" y="678009"/>
          <a:ext cx="2824055" cy="285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ES" sz="1200" kern="1200" dirty="0" smtClean="0"/>
            <a:t>Socializaciones realizadas a la comunidad mediante la estrategia de participación ciudadana, se les dio a conocer la implementación del SGAS y que medios disponibles tiene para que puedan interponer una denuncia por posibles hechos de soborno o de corrupción.</a:t>
          </a:r>
          <a:endParaRPr lang="es-ES" sz="1200" kern="1200" dirty="0"/>
        </a:p>
      </dsp:txBody>
      <dsp:txXfrm>
        <a:off x="6691672" y="678009"/>
        <a:ext cx="2824055" cy="2853289"/>
      </dsp:txXfrm>
    </dsp:sp>
    <dsp:sp modelId="{82D32520-43BD-4D50-A6AF-BB01283FCAA7}">
      <dsp:nvSpPr>
        <dsp:cNvPr id="0" name=""/>
        <dsp:cNvSpPr/>
      </dsp:nvSpPr>
      <dsp:spPr>
        <a:xfrm>
          <a:off x="6903484" y="0"/>
          <a:ext cx="3098365" cy="67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b" anchorCtr="0">
          <a:noAutofit/>
        </a:bodyPr>
        <a:lstStyle/>
        <a:p>
          <a:pPr lvl="0" algn="l" defTabSz="755650">
            <a:lnSpc>
              <a:spcPct val="90000"/>
            </a:lnSpc>
            <a:spcBef>
              <a:spcPct val="0"/>
            </a:spcBef>
            <a:spcAft>
              <a:spcPct val="35000"/>
            </a:spcAft>
          </a:pPr>
          <a:r>
            <a:rPr lang="es-ES" sz="1700" b="1" kern="1200" dirty="0" smtClean="0"/>
            <a:t>Estrategia participación ciudadana</a:t>
          </a:r>
          <a:endParaRPr lang="es-ES" sz="1700" b="1" kern="1200" dirty="0"/>
        </a:p>
      </dsp:txBody>
      <dsp:txXfrm>
        <a:off x="6903484" y="0"/>
        <a:ext cx="3098365" cy="6780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latin typeface="Verdana" panose="020B0604030504040204" pitchFamily="34" charset="0"/>
            </a:endParaRPr>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latin typeface="Verdana" panose="020B0604030504040204" pitchFamily="34" charset="0"/>
              </a:rPr>
              <a:t>11/07/2024</a:t>
            </a:fld>
            <a:endParaRPr lang="es-CO" dirty="0">
              <a:latin typeface="Verdana" panose="020B0604030504040204" pitchFamily="34" charset="0"/>
            </a:endParaRPr>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latin typeface="Verdana" panose="020B0604030504040204" pitchFamily="34" charset="0"/>
            </a:endParaRPr>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latin typeface="Verdana" panose="020B0604030504040204" pitchFamily="34" charset="0"/>
              </a:rPr>
              <a:t>‹Nº›</a:t>
            </a:fld>
            <a:endParaRPr lang="es-CO" dirty="0">
              <a:latin typeface="Verdana" panose="020B0604030504040204" pitchFamily="34" charset="0"/>
            </a:endParaRPr>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848F9-5E34-49CA-A9E4-CBFA9229A986}" type="datetimeFigureOut">
              <a:rPr lang="es-CO" smtClean="0"/>
              <a:t>11/07/2024</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CE827-7ADF-40AE-9233-E3B35A59C2B2}" type="slidenum">
              <a:rPr lang="es-CO" smtClean="0"/>
              <a:t>‹Nº›</a:t>
            </a:fld>
            <a:endParaRPr lang="es-CO" dirty="0"/>
          </a:p>
        </p:txBody>
      </p:sp>
    </p:spTree>
    <p:extLst>
      <p:ext uri="{BB962C8B-B14F-4D97-AF65-F5344CB8AC3E}">
        <p14:creationId xmlns:p14="http://schemas.microsoft.com/office/powerpoint/2010/main" val="21627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C2CE827-7ADF-40AE-9233-E3B35A59C2B2}" type="slidenum">
              <a:rPr lang="es-CO" smtClean="0"/>
              <a:t>18</a:t>
            </a:fld>
            <a:endParaRPr lang="es-CO" dirty="0"/>
          </a:p>
        </p:txBody>
      </p:sp>
    </p:spTree>
    <p:extLst>
      <p:ext uri="{BB962C8B-B14F-4D97-AF65-F5344CB8AC3E}">
        <p14:creationId xmlns:p14="http://schemas.microsoft.com/office/powerpoint/2010/main" val="124908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8" name="Google Shape;11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647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8" name="Google Shape;11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130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uperservici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1" y="-150"/>
            <a:ext cx="12187219" cy="6858298"/>
          </a:xfrm>
          <a:prstGeom prst="rect">
            <a:avLst/>
          </a:prstGeom>
        </p:spPr>
      </p:pic>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064F9FB8-7210-49E9-9C2D-38F7B7E7B538}" type="datetime1">
              <a:rPr lang="es-CO" smtClean="0"/>
              <a:t>11/07/2024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dirty="0"/>
          </a:p>
        </p:txBody>
      </p:sp>
      <p:sp>
        <p:nvSpPr>
          <p:cNvPr id="6" name="Shape 55"/>
          <p:cNvSpPr txBox="1"/>
          <p:nvPr userDrawn="1"/>
        </p:nvSpPr>
        <p:spPr>
          <a:xfrm>
            <a:off x="7699761" y="5740837"/>
            <a:ext cx="3654039" cy="615513"/>
          </a:xfrm>
          <a:prstGeom prst="rect">
            <a:avLst/>
          </a:prstGeom>
          <a:noFill/>
          <a:ln>
            <a:noFill/>
          </a:ln>
        </p:spPr>
        <p:txBody>
          <a:bodyPr wrap="square" lIns="121900" tIns="121900" rIns="121900" bIns="121900" anchor="ctr" anchorCtr="0">
            <a:spAutoFit/>
          </a:bodyPr>
          <a:lstStyle/>
          <a:p>
            <a:pPr algn="r"/>
            <a:r>
              <a:rPr lang="es-CO" sz="800" dirty="0">
                <a:solidFill>
                  <a:schemeClr val="bg1">
                    <a:lumMod val="75000"/>
                  </a:schemeClr>
                </a:solidFill>
              </a:rPr>
              <a:t>Esta presentación es propiedad intelectual controlada y producida por la Superintendencia de Servicios Públicos Domiciliarios</a:t>
            </a:r>
          </a:p>
          <a:p>
            <a:pPr marL="0" marR="0" indent="0" algn="r" defTabSz="914400" rtl="0" eaLnBrk="1" fontAlgn="auto" latinLnBrk="0" hangingPunct="1">
              <a:lnSpc>
                <a:spcPct val="100000"/>
              </a:lnSpc>
              <a:spcBef>
                <a:spcPts val="0"/>
              </a:spcBef>
              <a:spcAft>
                <a:spcPts val="0"/>
              </a:spcAft>
              <a:buClrTx/>
              <a:buSzTx/>
              <a:buFontTx/>
              <a:buNone/>
              <a:tabLst/>
              <a:defRPr/>
            </a:pPr>
            <a:r>
              <a:rPr lang="es-CO" sz="800" kern="1200" dirty="0">
                <a:solidFill>
                  <a:schemeClr val="bg1">
                    <a:lumMod val="75000"/>
                  </a:schemeClr>
                </a:solidFill>
                <a:latin typeface="+mn-lt"/>
                <a:ea typeface="+mn-ea"/>
                <a:cs typeface="+mn-cs"/>
              </a:rPr>
              <a:t>CO-F-006 V12</a:t>
            </a:r>
          </a:p>
        </p:txBody>
      </p:sp>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987424"/>
            <a:ext cx="3932237" cy="1901380"/>
          </a:xfrm>
        </p:spPr>
        <p:txBody>
          <a:bodyPr anchor="b"/>
          <a:lstStyle>
            <a:lvl1pPr>
              <a:defRPr sz="3200"/>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888804"/>
            <a:ext cx="3932237" cy="29801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8"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0242EC24-DBBF-4B14-87B0-7C6BF3A2F4CB}" type="datetime1">
              <a:rPr lang="es-CO" smtClean="0"/>
              <a:t>11/07/2024</a:t>
            </a:fld>
            <a:endParaRPr lang="es-CO" dirty="0"/>
          </a:p>
        </p:txBody>
      </p:sp>
      <p:sp>
        <p:nvSpPr>
          <p:cNvPr id="9"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0"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BA747620-308A-4A3A-A55E-7A1CD848F4D7}" type="datetime1">
              <a:rPr lang="es-CO" smtClean="0"/>
              <a:t>11/07/2024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3546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p:cSld name="1_Dos objetos">
    <p:spTree>
      <p:nvGrpSpPr>
        <p:cNvPr id="1" name="Shape 15"/>
        <p:cNvGrpSpPr/>
        <p:nvPr/>
      </p:nvGrpSpPr>
      <p:grpSpPr>
        <a:xfrm>
          <a:off x="0" y="0"/>
          <a:ext cx="0" cy="0"/>
          <a:chOff x="0" y="0"/>
          <a:chExt cx="0" cy="0"/>
        </a:xfrm>
      </p:grpSpPr>
      <p:sp>
        <p:nvSpPr>
          <p:cNvPr id="17" name="Google Shape;17;p6"/>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b="1" i="0" u="none" strike="noStrike" cap="none" dirty="0">
                <a:solidFill>
                  <a:schemeClr val="lt1"/>
                </a:solidFill>
                <a:latin typeface="Verdana"/>
                <a:ea typeface="Verdana"/>
                <a:cs typeface="Verdana"/>
                <a:sym typeface="Verdana"/>
              </a:rPr>
              <a:t>www.superservicios.gov.co</a:t>
            </a:r>
            <a:endParaRPr sz="1050" b="1" i="0" u="none" strike="noStrike" cap="none" dirty="0">
              <a:solidFill>
                <a:schemeClr val="lt1"/>
              </a:solidFill>
              <a:latin typeface="Verdana"/>
              <a:ea typeface="Verdana"/>
              <a:cs typeface="Verdana"/>
              <a:sym typeface="Verdana"/>
            </a:endParaRPr>
          </a:p>
        </p:txBody>
      </p:sp>
      <p:sp>
        <p:nvSpPr>
          <p:cNvPr id="18" name="Google Shape;18;p6"/>
          <p:cNvSpPr txBox="1">
            <a:spLocks noGrp="1"/>
          </p:cNvSpPr>
          <p:nvPr>
            <p:ph type="body" idx="1"/>
          </p:nvPr>
        </p:nvSpPr>
        <p:spPr>
          <a:xfrm>
            <a:off x="838200" y="2786619"/>
            <a:ext cx="5181600" cy="32414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
          <p:cNvSpPr txBox="1">
            <a:spLocks noGrp="1"/>
          </p:cNvSpPr>
          <p:nvPr>
            <p:ph type="body" idx="2"/>
          </p:nvPr>
        </p:nvSpPr>
        <p:spPr>
          <a:xfrm>
            <a:off x="6172200" y="2786619"/>
            <a:ext cx="5181600" cy="32414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2774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6"/>
          <p:cNvSpPr txBox="1">
            <a:spLocks noGrp="1"/>
          </p:cNvSpPr>
          <p:nvPr>
            <p:ph type="ftr" idx="11"/>
          </p:nvPr>
        </p:nvSpPr>
        <p:spPr>
          <a:xfrm>
            <a:off x="4038600" y="62774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6"/>
          <p:cNvSpPr txBox="1">
            <a:spLocks noGrp="1"/>
          </p:cNvSpPr>
          <p:nvPr>
            <p:ph type="sldNum" idx="12"/>
          </p:nvPr>
        </p:nvSpPr>
        <p:spPr>
          <a:xfrm>
            <a:off x="8610600" y="62774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
        <p:nvSpPr>
          <p:cNvPr id="23" name="Google Shape;23;p6"/>
          <p:cNvSpPr txBox="1">
            <a:spLocks noGrp="1"/>
          </p:cNvSpPr>
          <p:nvPr>
            <p:ph type="title"/>
          </p:nvPr>
        </p:nvSpPr>
        <p:spPr>
          <a:xfrm>
            <a:off x="838200" y="1118247"/>
            <a:ext cx="10515600" cy="13046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6169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7E5B7C64-65AF-45B5-A2B5-F0EFCD37FFDD}" type="datetime1">
              <a:rPr lang="es-CO" smtClean="0"/>
              <a:t>11/07/2024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sp>
        <p:nvSpPr>
          <p:cNvPr id="19" name="Título 17"/>
          <p:cNvSpPr>
            <a:spLocks noGrp="1"/>
          </p:cNvSpPr>
          <p:nvPr>
            <p:ph type="title" hasCustomPrompt="1"/>
          </p:nvPr>
        </p:nvSpPr>
        <p:spPr>
          <a:xfrm>
            <a:off x="568410" y="2799669"/>
            <a:ext cx="10515600" cy="1325563"/>
          </a:xfrm>
        </p:spPr>
        <p:txBody>
          <a:bodyPr>
            <a:normAutofit/>
          </a:bodyPr>
          <a:lstStyle>
            <a:lvl1pPr>
              <a:defRPr sz="4300" b="1">
                <a:solidFill>
                  <a:srgbClr val="404040"/>
                </a:solidFill>
                <a:latin typeface="Verdana" panose="020B0604030504040204" pitchFamily="34" charset="0"/>
                <a:ea typeface="Verdana" panose="020B0604030504040204" pitchFamily="34" charset="0"/>
              </a:defRPr>
            </a:lvl1pPr>
          </a:lstStyle>
          <a:p>
            <a:r>
              <a:rPr lang="es-ES" dirty="0"/>
              <a:t>Título de la presentación</a:t>
            </a:r>
            <a:endParaRPr lang="es-CO" dirty="0"/>
          </a:p>
        </p:txBody>
      </p:sp>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10" name="CuadroTexto 9">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11"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612494F6-AF2F-415D-9765-82ECEDAE1F8F}" type="datetime1">
              <a:rPr lang="es-CO" smtClean="0"/>
              <a:t>11/07/2024</a:t>
            </a:fld>
            <a:endParaRPr lang="es-CO" dirty="0"/>
          </a:p>
        </p:txBody>
      </p:sp>
      <p:sp>
        <p:nvSpPr>
          <p:cNvPr id="12"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3"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143556"/>
            <a:ext cx="10515600" cy="2852737"/>
          </a:xfrm>
        </p:spPr>
        <p:txBody>
          <a:bodyPr anchor="b"/>
          <a:lstStyle>
            <a:lvl1pPr>
              <a:defRPr sz="6000"/>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0232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CuadroTexto 8">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10"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83A4DC73-4718-4EEC-958C-209215408B8E}" type="datetime1">
              <a:rPr lang="es-CO" smtClean="0"/>
              <a:t>11/07/2024</a:t>
            </a:fld>
            <a:endParaRPr lang="es-CO" dirty="0"/>
          </a:p>
        </p:txBody>
      </p:sp>
      <p:sp>
        <p:nvSpPr>
          <p:cNvPr id="11"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2"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a:xfrm>
            <a:off x="838200" y="1118247"/>
            <a:ext cx="10515600" cy="1304622"/>
          </a:xfrm>
        </p:spPr>
        <p:txBody>
          <a:body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a:xfrm>
            <a:off x="838200" y="2594725"/>
            <a:ext cx="10515600" cy="3363436"/>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9" name="CuadroTexto 8">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10"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2525F5FC-2169-4DD9-930A-306425AC1084}" type="datetime1">
              <a:rPr lang="es-CO" smtClean="0"/>
              <a:t>11/07/2024</a:t>
            </a:fld>
            <a:endParaRPr lang="es-CO" dirty="0"/>
          </a:p>
        </p:txBody>
      </p:sp>
      <p:sp>
        <p:nvSpPr>
          <p:cNvPr id="11"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2"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2786619"/>
            <a:ext cx="5181600" cy="324143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2786619"/>
            <a:ext cx="5181600" cy="324143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C225CF38-071A-4CF2-BFBA-5668EE00A23A}" type="datetime1">
              <a:rPr lang="es-CO" smtClean="0"/>
              <a:t>11/07/2024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
        <p:nvSpPr>
          <p:cNvPr id="10" name="Título 1">
            <a:extLst>
              <a:ext uri="{FF2B5EF4-FFF2-40B4-BE49-F238E27FC236}">
                <a16:creationId xmlns:a16="http://schemas.microsoft.com/office/drawing/2014/main" id="{40A0128F-3548-EBBF-BD29-1EB1D245720C}"/>
              </a:ext>
            </a:extLst>
          </p:cNvPr>
          <p:cNvSpPr>
            <a:spLocks noGrp="1"/>
          </p:cNvSpPr>
          <p:nvPr>
            <p:ph type="title"/>
          </p:nvPr>
        </p:nvSpPr>
        <p:spPr>
          <a:xfrm>
            <a:off x="838200" y="1118247"/>
            <a:ext cx="10515600" cy="1304622"/>
          </a:xfrm>
        </p:spPr>
        <p:txBody>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a:xfrm>
            <a:off x="838200" y="1150307"/>
            <a:ext cx="10515600" cy="1325563"/>
          </a:xfrm>
        </p:spPr>
        <p:txBody>
          <a:bodyPr/>
          <a:lstStyle/>
          <a:p>
            <a:r>
              <a:rPr lang="es-ES" dirty="0"/>
              <a:t>Haga clic para modificar el estilo de título del patrón</a:t>
            </a:r>
            <a:endParaRPr lang="es-CO" dirty="0"/>
          </a:p>
        </p:txBody>
      </p:sp>
      <p:sp>
        <p:nvSpPr>
          <p:cNvPr id="7" name="CuadroTexto 6">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8"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89C0610A-70A4-4CD5-B32A-35D45E8F1B9D}" type="datetime1">
              <a:rPr lang="es-CO" smtClean="0"/>
              <a:t>11/07/2024</a:t>
            </a:fld>
            <a:endParaRPr lang="es-CO" dirty="0"/>
          </a:p>
        </p:txBody>
      </p:sp>
      <p:sp>
        <p:nvSpPr>
          <p:cNvPr id="9"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0"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B9775693-ACE9-4CB6-B370-C3046FE2E00C}" type="datetime1">
              <a:rPr lang="es-CO" smtClean="0"/>
              <a:t>11/07/2024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B238E6FA-A559-99BD-B331-6B1AC8A06F2D}"/>
              </a:ext>
            </a:extLst>
          </p:cNvPr>
          <p:cNvSpPr txBox="1"/>
          <p:nvPr userDrawn="1"/>
        </p:nvSpPr>
        <p:spPr>
          <a:xfrm>
            <a:off x="4961715" y="6642577"/>
            <a:ext cx="2268570" cy="253916"/>
          </a:xfrm>
          <a:prstGeom prst="rect">
            <a:avLst/>
          </a:prstGeom>
          <a:noFill/>
        </p:spPr>
        <p:txBody>
          <a:bodyPr wrap="none" rtlCol="0">
            <a:spAutoFit/>
          </a:bodyPr>
          <a:lstStyle/>
          <a:p>
            <a:pPr algn="ctr"/>
            <a:r>
              <a:rPr lang="es-CO" sz="1050" b="1" dirty="0">
                <a:solidFill>
                  <a:schemeClr val="bg1"/>
                </a:solidFill>
                <a:latin typeface="Verdana" panose="020B0604030504040204" pitchFamily="34" charset="0"/>
                <a:ea typeface="Verdana" panose="020B0604030504040204" pitchFamily="34" charset="0"/>
              </a:rPr>
              <a:t>www.superservicios.gov.co</a:t>
            </a:r>
          </a:p>
        </p:txBody>
      </p:sp>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1013412"/>
            <a:ext cx="3932237" cy="1857920"/>
          </a:xfrm>
        </p:spPr>
        <p:txBody>
          <a:bodyPr anchor="b"/>
          <a:lstStyle>
            <a:lvl1pPr>
              <a:defRPr sz="32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1013411"/>
            <a:ext cx="6172200" cy="48476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871332"/>
            <a:ext cx="3932237" cy="2997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277452"/>
            <a:ext cx="2743200" cy="365125"/>
          </a:xfrm>
        </p:spPr>
        <p:txBody>
          <a:bodyPr/>
          <a:lstStyle/>
          <a:p>
            <a:fld id="{C5694D02-CA24-44AE-8C67-A34AE1BDC619}" type="datetime1">
              <a:rPr lang="es-CO" smtClean="0"/>
              <a:t>11/07/2024</a:t>
            </a:fld>
            <a:endParaRPr lang="es-CO" dirty="0"/>
          </a:p>
        </p:txBody>
      </p:sp>
      <p:sp>
        <p:nvSpPr>
          <p:cNvPr id="9"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277452"/>
            <a:ext cx="4114800" cy="365125"/>
          </a:xfrm>
        </p:spPr>
        <p:txBody>
          <a:bodyPr/>
          <a:lstStyle/>
          <a:p>
            <a:endParaRPr lang="es-CO" dirty="0"/>
          </a:p>
        </p:txBody>
      </p:sp>
      <p:sp>
        <p:nvSpPr>
          <p:cNvPr id="10"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277452"/>
            <a:ext cx="2743200" cy="365125"/>
          </a:xfrm>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C0D6E73F-785F-4216-B729-E443B21A7263}" type="datetime1">
              <a:rPr lang="es-CO" smtClean="0"/>
              <a:t>11/07/2024</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50" r:id="rId5"/>
    <p:sldLayoutId id="2147483652" r:id="rId6"/>
    <p:sldLayoutId id="2147483654" r:id="rId7"/>
    <p:sldLayoutId id="2147483655" r:id="rId8"/>
    <p:sldLayoutId id="2147483656" r:id="rId9"/>
    <p:sldLayoutId id="2147483657" r:id="rId10"/>
    <p:sldLayoutId id="2147483662" r:id="rId11"/>
    <p:sldLayoutId id="21474836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png"/><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SuperintendenciaSSPD/" TargetMode="External"/><Relationship Id="rId13"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6.png"/><Relationship Id="rId12" Type="http://schemas.microsoft.com/office/2007/relationships/hdphoto" Target="../media/hdphoto6.wdp"/><Relationship Id="rId2" Type="http://schemas.openxmlformats.org/officeDocument/2006/relationships/hyperlink" Target="https://www.linkedin.com/company/superintendencia-de-servicios-p-blicos-domiciliarios/?originalSubdomain=co" TargetMode="External"/><Relationship Id="rId1" Type="http://schemas.openxmlformats.org/officeDocument/2006/relationships/slideLayout" Target="../slideLayouts/slideLayout11.xml"/><Relationship Id="rId6" Type="http://schemas.openxmlformats.org/officeDocument/2006/relationships/hyperlink" Target="https://www.youtube.com/c/SuperserviciosSSPD/videos"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hyperlink" Target="https://twitter.com/Superservicios" TargetMode="External"/><Relationship Id="rId4" Type="http://schemas.openxmlformats.org/officeDocument/2006/relationships/hyperlink" Target="https://www.instagram.com/superserviciossspd/" TargetMode="Externa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p:cNvSpPr>
            <a:spLocks noGrp="1"/>
          </p:cNvSpPr>
          <p:nvPr>
            <p:ph type="title"/>
          </p:nvPr>
        </p:nvSpPr>
        <p:spPr>
          <a:xfrm>
            <a:off x="568410" y="2117918"/>
            <a:ext cx="10515600" cy="1325563"/>
          </a:xfrm>
        </p:spPr>
        <p:txBody>
          <a:bodyPr>
            <a:normAutofit fontScale="90000"/>
          </a:bodyPr>
          <a:lstStyle/>
          <a:p>
            <a:r>
              <a:rPr lang="es-CO" sz="3600" b="0" dirty="0"/>
              <a:t>Rendición de cuentas </a:t>
            </a:r>
            <a:r>
              <a:rPr lang="es-CO" sz="3600" dirty="0" smtClean="0"/>
              <a:t/>
            </a:r>
            <a:br>
              <a:rPr lang="es-CO" sz="3600" dirty="0" smtClean="0"/>
            </a:br>
            <a:r>
              <a:rPr lang="es-CO" sz="6700" dirty="0" smtClean="0"/>
              <a:t>SIGME 2023</a:t>
            </a:r>
            <a:endParaRPr lang="es-CO" sz="6700" dirty="0"/>
          </a:p>
        </p:txBody>
      </p:sp>
      <p:sp>
        <p:nvSpPr>
          <p:cNvPr id="4" name="Marcador de texto 13"/>
          <p:cNvSpPr>
            <a:spLocks noGrp="1"/>
          </p:cNvSpPr>
          <p:nvPr>
            <p:ph type="body" sz="quarter" idx="4294967295" hasCustomPrompt="1"/>
          </p:nvPr>
        </p:nvSpPr>
        <p:spPr>
          <a:xfrm>
            <a:off x="568410" y="5437832"/>
            <a:ext cx="6326660" cy="451980"/>
          </a:xfrm>
          <a:prstGeom prst="rect">
            <a:avLst/>
          </a:prstGeom>
        </p:spPr>
        <p:txBody>
          <a:bodyPr>
            <a:normAutofit/>
          </a:bodyPr>
          <a:lstStyle>
            <a:lvl1pPr marL="0" indent="0" algn="l">
              <a:lnSpc>
                <a:spcPct val="100000"/>
              </a:lnSpc>
              <a:buNone/>
              <a:defRPr sz="1000" b="1" baseline="0">
                <a:solidFill>
                  <a:srgbClr val="404040"/>
                </a:solidFill>
              </a:defRPr>
            </a:lvl1pPr>
            <a:lvl5pPr marL="1828800" indent="0">
              <a:lnSpc>
                <a:spcPct val="100000"/>
              </a:lnSpc>
              <a:buNone/>
              <a:defRPr b="1">
                <a:solidFill>
                  <a:srgbClr val="404040"/>
                </a:solidFill>
              </a:defRPr>
            </a:lvl5pPr>
          </a:lstStyle>
          <a:p>
            <a:pPr lvl="0">
              <a:spcBef>
                <a:spcPts val="0"/>
              </a:spcBef>
            </a:pPr>
            <a:r>
              <a:rPr lang="es-MX" sz="1050" dirty="0" smtClean="0"/>
              <a:t>Superintendencia de Servicios Públicos Domiciliarios</a:t>
            </a:r>
          </a:p>
          <a:p>
            <a:pPr lvl="0">
              <a:spcBef>
                <a:spcPts val="0"/>
              </a:spcBef>
            </a:pPr>
            <a:r>
              <a:rPr lang="es-MX" sz="1050" dirty="0" smtClean="0"/>
              <a:t>Junio 2024, </a:t>
            </a:r>
            <a:r>
              <a:rPr lang="es-MX" sz="1050" dirty="0"/>
              <a:t>Bogotá, D.C.</a:t>
            </a:r>
            <a:endParaRPr lang="es-CO" dirty="0"/>
          </a:p>
        </p:txBody>
      </p:sp>
      <p:sp>
        <p:nvSpPr>
          <p:cNvPr id="2" name="Marcador de número de diapositiva 1"/>
          <p:cNvSpPr>
            <a:spLocks noGrp="1"/>
          </p:cNvSpPr>
          <p:nvPr>
            <p:ph type="sldNum" sz="quarter" idx="12"/>
          </p:nvPr>
        </p:nvSpPr>
        <p:spPr/>
        <p:txBody>
          <a:bodyPr/>
          <a:lstStyle/>
          <a:p>
            <a:fld id="{C74CBB0B-5D0C-43FE-9043-22172208F6F8}" type="slidenum">
              <a:rPr lang="es-CO" smtClean="0"/>
              <a:t>1</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7370" y="400110"/>
            <a:ext cx="1273279" cy="544132"/>
          </a:xfrm>
          <a:prstGeom prst="rect">
            <a:avLst/>
          </a:prstGeom>
        </p:spPr>
      </p:pic>
      <p:pic>
        <p:nvPicPr>
          <p:cNvPr id="6" name="Imagen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97352" y="287789"/>
            <a:ext cx="1784848" cy="768775"/>
          </a:xfrm>
          <a:prstGeom prst="rect">
            <a:avLst/>
          </a:prstGeom>
        </p:spPr>
      </p:pic>
    </p:spTree>
    <p:extLst>
      <p:ext uri="{BB962C8B-B14F-4D97-AF65-F5344CB8AC3E}">
        <p14:creationId xmlns:p14="http://schemas.microsoft.com/office/powerpoint/2010/main" val="148297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696" y="464848"/>
            <a:ext cx="10515600" cy="1304622"/>
          </a:xfrm>
        </p:spPr>
        <p:txBody>
          <a:bodyPr>
            <a:normAutofit/>
          </a:bodyPr>
          <a:lstStyle/>
          <a:p>
            <a:r>
              <a:rPr lang="es-ES" sz="3600" b="1" dirty="0">
                <a:solidFill>
                  <a:schemeClr val="tx1">
                    <a:lumMod val="50000"/>
                    <a:lumOff val="50000"/>
                  </a:schemeClr>
                </a:solidFill>
              </a:rPr>
              <a:t>Aspectos relevantes de la </a:t>
            </a:r>
            <a:r>
              <a:rPr lang="es-ES" sz="3600" b="1" dirty="0">
                <a:solidFill>
                  <a:schemeClr val="tx1">
                    <a:lumMod val="75000"/>
                    <a:lumOff val="25000"/>
                  </a:schemeClr>
                </a:solidFill>
              </a:rPr>
              <a:t>implementación del SIGESPI</a:t>
            </a:r>
            <a:endParaRPr lang="es-CO" sz="3600" b="1" dirty="0">
              <a:solidFill>
                <a:schemeClr val="tx1">
                  <a:lumMod val="75000"/>
                  <a:lumOff val="25000"/>
                </a:schemeClr>
              </a:solidFill>
            </a:endParaRPr>
          </a:p>
        </p:txBody>
      </p:sp>
      <p:sp>
        <p:nvSpPr>
          <p:cNvPr id="3" name="Marcador de contenido 2"/>
          <p:cNvSpPr>
            <a:spLocks noGrp="1"/>
          </p:cNvSpPr>
          <p:nvPr>
            <p:ph idx="1"/>
          </p:nvPr>
        </p:nvSpPr>
        <p:spPr>
          <a:xfrm>
            <a:off x="838200" y="2530437"/>
            <a:ext cx="10062888" cy="3529703"/>
          </a:xfrm>
        </p:spPr>
        <p:txBody>
          <a:bodyPr>
            <a:noAutofit/>
          </a:bodyPr>
          <a:lstStyle/>
          <a:p>
            <a:pPr>
              <a:lnSpc>
                <a:spcPct val="120000"/>
              </a:lnSpc>
              <a:buClr>
                <a:srgbClr val="009640"/>
              </a:buClr>
            </a:pPr>
            <a:r>
              <a:rPr lang="es-ES" sz="1600" dirty="0"/>
              <a:t>El 71% de los </a:t>
            </a:r>
            <a:r>
              <a:rPr lang="es-ES" sz="1600" dirty="0" smtClean="0"/>
              <a:t>114 controles </a:t>
            </a:r>
            <a:r>
              <a:rPr lang="es-ES" sz="1600" dirty="0"/>
              <a:t>se encuentran con la valoración “Optimizado” [81 – 100], es decir, se encuentran definidos de acuerdo con las mejores prácticas y basados en resultados de mejora continua.</a:t>
            </a:r>
          </a:p>
          <a:p>
            <a:pPr>
              <a:lnSpc>
                <a:spcPct val="120000"/>
              </a:lnSpc>
              <a:buClr>
                <a:srgbClr val="009640"/>
              </a:buClr>
            </a:pPr>
            <a:r>
              <a:rPr lang="es-ES" sz="1600" dirty="0"/>
              <a:t>El 29% restante, corresponde a los controles que se encuentran con valoración “Gestionado” [61 – 80], los cuales están relacionados con aquellos que están implementados, documentados, medidos y monitoreados, destacándose la dimensión de continuidad de negocio, cuyos controles pasaron de la categoría “Efectivo”, es decir, que no se aplican oportunamente, a </a:t>
            </a:r>
            <a:r>
              <a:rPr lang="es-ES" sz="1600" dirty="0" smtClean="0"/>
              <a:t>esta </a:t>
            </a:r>
            <a:r>
              <a:rPr lang="es-ES" sz="1600" dirty="0"/>
              <a:t>categoría “Gestionado”.</a:t>
            </a:r>
            <a:endParaRPr lang="es-CO" sz="1600" dirty="0"/>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10</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99738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862" y="454853"/>
            <a:ext cx="10515600" cy="935861"/>
          </a:xfrm>
        </p:spPr>
        <p:txBody>
          <a:bodyPr>
            <a:normAutofit/>
          </a:bodyPr>
          <a:lstStyle/>
          <a:p>
            <a:r>
              <a:rPr lang="es-ES" sz="3600" b="1" dirty="0">
                <a:solidFill>
                  <a:schemeClr val="tx1">
                    <a:lumMod val="50000"/>
                    <a:lumOff val="50000"/>
                  </a:schemeClr>
                </a:solidFill>
              </a:rPr>
              <a:t>Riesgos identificados en el SIGESPI</a:t>
            </a:r>
            <a:endParaRPr lang="es-CO" sz="3600" b="1" dirty="0">
              <a:solidFill>
                <a:schemeClr val="tx1">
                  <a:lumMod val="50000"/>
                  <a:lumOff val="5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805003675"/>
              </p:ext>
            </p:extLst>
          </p:nvPr>
        </p:nvGraphicFramePr>
        <p:xfrm>
          <a:off x="646539" y="1431132"/>
          <a:ext cx="6645194" cy="4846320"/>
        </p:xfrm>
        <a:graphic>
          <a:graphicData uri="http://schemas.openxmlformats.org/drawingml/2006/table">
            <a:tbl>
              <a:tblPr firstRow="1">
                <a:tableStyleId>{69012ECD-51FC-41F1-AA8D-1B2483CD663E}</a:tableStyleId>
              </a:tblPr>
              <a:tblGrid>
                <a:gridCol w="1676395">
                  <a:extLst>
                    <a:ext uri="{9D8B030D-6E8A-4147-A177-3AD203B41FA5}">
                      <a16:colId xmlns:a16="http://schemas.microsoft.com/office/drawing/2014/main" val="495634623"/>
                    </a:ext>
                  </a:extLst>
                </a:gridCol>
                <a:gridCol w="764478">
                  <a:extLst>
                    <a:ext uri="{9D8B030D-6E8A-4147-A177-3AD203B41FA5}">
                      <a16:colId xmlns:a16="http://schemas.microsoft.com/office/drawing/2014/main" val="1673328767"/>
                    </a:ext>
                  </a:extLst>
                </a:gridCol>
                <a:gridCol w="1169696">
                  <a:extLst>
                    <a:ext uri="{9D8B030D-6E8A-4147-A177-3AD203B41FA5}">
                      <a16:colId xmlns:a16="http://schemas.microsoft.com/office/drawing/2014/main" val="1134921118"/>
                    </a:ext>
                  </a:extLst>
                </a:gridCol>
                <a:gridCol w="1174400">
                  <a:extLst>
                    <a:ext uri="{9D8B030D-6E8A-4147-A177-3AD203B41FA5}">
                      <a16:colId xmlns:a16="http://schemas.microsoft.com/office/drawing/2014/main" val="2398596193"/>
                    </a:ext>
                  </a:extLst>
                </a:gridCol>
                <a:gridCol w="967747">
                  <a:extLst>
                    <a:ext uri="{9D8B030D-6E8A-4147-A177-3AD203B41FA5}">
                      <a16:colId xmlns:a16="http://schemas.microsoft.com/office/drawing/2014/main" val="2442442180"/>
                    </a:ext>
                  </a:extLst>
                </a:gridCol>
                <a:gridCol w="892478">
                  <a:extLst>
                    <a:ext uri="{9D8B030D-6E8A-4147-A177-3AD203B41FA5}">
                      <a16:colId xmlns:a16="http://schemas.microsoft.com/office/drawing/2014/main" val="3490562791"/>
                    </a:ext>
                  </a:extLst>
                </a:gridCol>
              </a:tblGrid>
              <a:tr h="375173">
                <a:tc>
                  <a:txBody>
                    <a:bodyPr/>
                    <a:lstStyle/>
                    <a:p>
                      <a:pPr algn="ctr" fontAlgn="ctr"/>
                      <a:r>
                        <a:rPr lang="es-CO" sz="800" u="none" strike="noStrike" dirty="0">
                          <a:effectLst/>
                        </a:rPr>
                        <a:t>PROCESO</a:t>
                      </a:r>
                      <a:endParaRPr lang="es-CO"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 RIESGOS</a:t>
                      </a:r>
                      <a:endParaRPr lang="es-CO"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ES" sz="800" u="none" strike="noStrike" dirty="0">
                          <a:effectLst/>
                        </a:rPr>
                        <a:t>¿SE HA MATERIALIZADO EL RIESGO?</a:t>
                      </a:r>
                      <a:endParaRPr lang="es-ES"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ZONA - RIESGO INHERENTE</a:t>
                      </a:r>
                      <a:endParaRPr lang="es-CO"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 CONTROLES IMPLEMENTADOS</a:t>
                      </a:r>
                      <a:endParaRPr lang="es-CO"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ZONA - RIESGO RESIDUAL</a:t>
                      </a:r>
                      <a:endParaRPr lang="es-CO" sz="800" b="1"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11135"/>
                  </a:ext>
                </a:extLst>
              </a:tr>
              <a:tr h="170533">
                <a:tc>
                  <a:txBody>
                    <a:bodyPr/>
                    <a:lstStyle/>
                    <a:p>
                      <a:pPr algn="l" fontAlgn="ctr"/>
                      <a:r>
                        <a:rPr lang="es-CO" sz="800" u="none" strike="noStrike" dirty="0">
                          <a:effectLst/>
                        </a:rPr>
                        <a:t>COMUNICACIONES</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4</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14824505"/>
                  </a:ext>
                </a:extLst>
              </a:tr>
              <a:tr h="170533">
                <a:tc>
                  <a:txBody>
                    <a:bodyPr/>
                    <a:lstStyle/>
                    <a:p>
                      <a:pPr algn="l" fontAlgn="ctr"/>
                      <a:r>
                        <a:rPr lang="es-CO" sz="800" u="none" strike="noStrike" dirty="0">
                          <a:effectLst/>
                        </a:rPr>
                        <a:t>CONTROL DISCIPLINARIO INTERNO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60944585"/>
                  </a:ext>
                </a:extLst>
              </a:tr>
              <a:tr h="170533">
                <a:tc>
                  <a:txBody>
                    <a:bodyPr/>
                    <a:lstStyle/>
                    <a:p>
                      <a:pPr algn="l" fontAlgn="ctr"/>
                      <a:r>
                        <a:rPr lang="es-CO" sz="800" u="none" strike="noStrike" dirty="0">
                          <a:effectLst/>
                        </a:rPr>
                        <a:t>DIRECCIONAMIENTO ESTRATÉGICO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91991107"/>
                  </a:ext>
                </a:extLst>
              </a:tr>
              <a:tr h="170533">
                <a:tc>
                  <a:txBody>
                    <a:bodyPr/>
                    <a:lstStyle/>
                    <a:p>
                      <a:pPr algn="l" fontAlgn="ctr"/>
                      <a:r>
                        <a:rPr lang="es-CO" sz="800" u="none" strike="noStrike" dirty="0">
                          <a:effectLst/>
                        </a:rPr>
                        <a:t>GESTIÓN ADMINISTRATIVA Y LOGÍSTICA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3</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35428945"/>
                  </a:ext>
                </a:extLst>
              </a:tr>
              <a:tr h="272853">
                <a:tc>
                  <a:txBody>
                    <a:bodyPr/>
                    <a:lstStyle/>
                    <a:p>
                      <a:pPr algn="l" fontAlgn="ctr"/>
                      <a:r>
                        <a:rPr lang="es-ES" sz="800" u="none" strike="noStrike" dirty="0">
                          <a:effectLst/>
                        </a:rPr>
                        <a:t>GESTIÓN DE TECNOLOGÍAS DE LA INFORMACIÓN</a:t>
                      </a:r>
                      <a:endParaRPr lang="es-ES"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40277735"/>
                  </a:ext>
                </a:extLst>
              </a:tr>
              <a:tr h="272853">
                <a:tc>
                  <a:txBody>
                    <a:bodyPr/>
                    <a:lstStyle/>
                    <a:p>
                      <a:pPr algn="l" fontAlgn="ctr"/>
                      <a:r>
                        <a:rPr lang="es-ES" sz="800" u="none" strike="noStrike" dirty="0">
                          <a:effectLst/>
                        </a:rPr>
                        <a:t>GESTIÓN DE TECNOLOGÍAS DE LA INFORMACIÓN</a:t>
                      </a:r>
                      <a:endParaRPr lang="es-ES"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4</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65295698"/>
                  </a:ext>
                </a:extLst>
              </a:tr>
              <a:tr h="272853">
                <a:tc>
                  <a:txBody>
                    <a:bodyPr/>
                    <a:lstStyle/>
                    <a:p>
                      <a:pPr algn="l" fontAlgn="ctr"/>
                      <a:r>
                        <a:rPr lang="es-ES" sz="800" u="none" strike="noStrike" dirty="0">
                          <a:effectLst/>
                        </a:rPr>
                        <a:t>GESTIÓN DE TECNOLOGÍAS DE LA INFORMACIÓN</a:t>
                      </a:r>
                      <a:endParaRPr lang="es-ES"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49461737"/>
                  </a:ext>
                </a:extLst>
              </a:tr>
              <a:tr h="170533">
                <a:tc>
                  <a:txBody>
                    <a:bodyPr/>
                    <a:lstStyle/>
                    <a:p>
                      <a:pPr algn="l" fontAlgn="ctr"/>
                      <a:r>
                        <a:rPr lang="es-CO" sz="800" u="none" strike="noStrike" dirty="0">
                          <a:effectLst/>
                        </a:rPr>
                        <a:t>GESTIÓN DEL TALENTO HUMANO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69611589"/>
                  </a:ext>
                </a:extLst>
              </a:tr>
              <a:tr h="170533">
                <a:tc>
                  <a:txBody>
                    <a:bodyPr/>
                    <a:lstStyle/>
                    <a:p>
                      <a:pPr algn="l" fontAlgn="ctr"/>
                      <a:r>
                        <a:rPr lang="es-CO" sz="800" u="none" strike="noStrike" dirty="0">
                          <a:effectLst/>
                        </a:rPr>
                        <a:t>GESTIÓN DOCUMENTAL</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5</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40495593"/>
                  </a:ext>
                </a:extLst>
              </a:tr>
              <a:tr h="170533">
                <a:tc>
                  <a:txBody>
                    <a:bodyPr/>
                    <a:lstStyle/>
                    <a:p>
                      <a:pPr algn="l" fontAlgn="ctr"/>
                      <a:r>
                        <a:rPr lang="es-CO" sz="800" u="none" strike="noStrike" dirty="0">
                          <a:effectLst/>
                        </a:rPr>
                        <a:t>GESTIÓN FINANCIERA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46168917"/>
                  </a:ext>
                </a:extLst>
              </a:tr>
              <a:tr h="170533">
                <a:tc>
                  <a:txBody>
                    <a:bodyPr/>
                    <a:lstStyle/>
                    <a:p>
                      <a:pPr algn="l" fontAlgn="ctr"/>
                      <a:r>
                        <a:rPr lang="es-CO" sz="800" u="none" strike="noStrike" dirty="0">
                          <a:effectLst/>
                        </a:rPr>
                        <a:t>MEDIDAS PARA EL CONTROL</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26676543"/>
                  </a:ext>
                </a:extLst>
              </a:tr>
              <a:tr h="170533">
                <a:tc>
                  <a:txBody>
                    <a:bodyPr/>
                    <a:lstStyle/>
                    <a:p>
                      <a:pPr algn="l" fontAlgn="ctr"/>
                      <a:r>
                        <a:rPr lang="es-CO" sz="800" u="none" strike="noStrike" dirty="0">
                          <a:effectLst/>
                        </a:rPr>
                        <a:t>MEDIDAS PARA EL CONTROL</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84293068"/>
                  </a:ext>
                </a:extLst>
              </a:tr>
              <a:tr h="170533">
                <a:tc>
                  <a:txBody>
                    <a:bodyPr/>
                    <a:lstStyle/>
                    <a:p>
                      <a:pPr algn="l" fontAlgn="ctr"/>
                      <a:r>
                        <a:rPr lang="es-CO" sz="800" u="none" strike="noStrike" dirty="0">
                          <a:effectLst/>
                        </a:rPr>
                        <a:t>MEJORA E INNOVACIÓN</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72147203"/>
                  </a:ext>
                </a:extLst>
              </a:tr>
              <a:tr h="170533">
                <a:tc>
                  <a:txBody>
                    <a:bodyPr/>
                    <a:lstStyle/>
                    <a:p>
                      <a:pPr algn="l" fontAlgn="ctr"/>
                      <a:r>
                        <a:rPr lang="es-CO" sz="800" u="none" strike="noStrike" dirty="0">
                          <a:effectLst/>
                        </a:rPr>
                        <a:t>MEJORA E INNOVACIÓN</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6816436"/>
                  </a:ext>
                </a:extLst>
              </a:tr>
              <a:tr h="170533">
                <a:tc>
                  <a:txBody>
                    <a:bodyPr/>
                    <a:lstStyle/>
                    <a:p>
                      <a:pPr algn="l" fontAlgn="ctr"/>
                      <a:r>
                        <a:rPr lang="es-CO" sz="800" u="none" strike="noStrike" dirty="0">
                          <a:effectLst/>
                        </a:rPr>
                        <a:t>PROTECCIÓN AL USUARIO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54515171"/>
                  </a:ext>
                </a:extLst>
              </a:tr>
              <a:tr h="170533">
                <a:tc>
                  <a:txBody>
                    <a:bodyPr/>
                    <a:lstStyle/>
                    <a:p>
                      <a:pPr algn="l" fontAlgn="ctr"/>
                      <a:r>
                        <a:rPr lang="es-CO" sz="800" u="none" strike="noStrike" dirty="0">
                          <a:effectLst/>
                        </a:rPr>
                        <a:t>RIESGOS Y METODOLOGÍAS</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1</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NO</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Moderada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2</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800" u="none" strike="noStrike" dirty="0">
                          <a:effectLst/>
                        </a:rPr>
                        <a:t>Baja</a:t>
                      </a:r>
                      <a:endParaRPr lang="es-CO" sz="800" b="0" i="0" u="none" strike="noStrike" dirty="0">
                        <a:solidFill>
                          <a:srgbClr val="000000"/>
                        </a:solidFill>
                        <a:effectLst/>
                        <a:latin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7063616"/>
                  </a:ext>
                </a:extLst>
              </a:tr>
            </a:tbl>
          </a:graphicData>
        </a:graphic>
      </p:graphicFrame>
      <p:sp>
        <p:nvSpPr>
          <p:cNvPr id="4" name="Marcador de número de diapositiva 3"/>
          <p:cNvSpPr>
            <a:spLocks noGrp="1"/>
          </p:cNvSpPr>
          <p:nvPr>
            <p:ph type="sldNum" sz="quarter" idx="12"/>
          </p:nvPr>
        </p:nvSpPr>
        <p:spPr/>
        <p:txBody>
          <a:bodyPr/>
          <a:lstStyle/>
          <a:p>
            <a:fld id="{C74CBB0B-5D0C-43FE-9043-22172208F6F8}" type="slidenum">
              <a:rPr lang="es-CO" smtClean="0"/>
              <a:t>11</a:t>
            </a:fld>
            <a:endParaRPr lang="es-CO" dirty="0"/>
          </a:p>
        </p:txBody>
      </p:sp>
      <p:sp>
        <p:nvSpPr>
          <p:cNvPr id="7" name="Marcador de contenido 2"/>
          <p:cNvSpPr txBox="1">
            <a:spLocks/>
          </p:cNvSpPr>
          <p:nvPr/>
        </p:nvSpPr>
        <p:spPr>
          <a:xfrm>
            <a:off x="7388081" y="1390714"/>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3" name="CuadroTexto 2"/>
          <p:cNvSpPr txBox="1"/>
          <p:nvPr/>
        </p:nvSpPr>
        <p:spPr>
          <a:xfrm>
            <a:off x="8136597" y="2183519"/>
            <a:ext cx="3471539" cy="3133323"/>
          </a:xfrm>
          <a:prstGeom prst="rect">
            <a:avLst/>
          </a:prstGeom>
          <a:noFill/>
        </p:spPr>
        <p:txBody>
          <a:bodyPr wrap="square" rtlCol="0">
            <a:spAutoFit/>
          </a:bodyPr>
          <a:lstStyle/>
          <a:p>
            <a:r>
              <a:rPr lang="es-CO" sz="1600" dirty="0">
                <a:latin typeface="+mj-lt"/>
                <a:cs typeface="Arial" panose="020B0604020202020204" pitchFamily="34" charset="0"/>
              </a:rPr>
              <a:t>Durante la vigencia 2023, se identificaron 16 riesgos asociados con seguridad de la información, de los cuales el 93% se encontraron en zona baja respecto a su riesgo residual y el 7% en zona moderada, </a:t>
            </a:r>
            <a:r>
              <a:rPr lang="es-CO" sz="1600" dirty="0" smtClean="0">
                <a:latin typeface="+mj-lt"/>
                <a:cs typeface="Arial" panose="020B0604020202020204" pitchFamily="34" charset="0"/>
              </a:rPr>
              <a:t>los cuales fueron gestionados a través de la evaluación de la eficacia de los controles que se realizó de manera cuatrimestral.</a:t>
            </a:r>
            <a:endParaRPr lang="es-CO" sz="1600" dirty="0">
              <a:latin typeface="+mj-lt"/>
              <a:cs typeface="Arial" panose="020B0604020202020204" pitchFamily="34" charset="0"/>
            </a:endParaRP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677073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306" y="291824"/>
            <a:ext cx="10515600" cy="1304622"/>
          </a:xfrm>
        </p:spPr>
        <p:txBody>
          <a:bodyPr>
            <a:normAutofit/>
          </a:bodyPr>
          <a:lstStyle/>
          <a:p>
            <a:r>
              <a:rPr lang="es-ES" sz="3600" b="1" dirty="0">
                <a:solidFill>
                  <a:schemeClr val="tx1">
                    <a:lumMod val="50000"/>
                    <a:lumOff val="50000"/>
                  </a:schemeClr>
                </a:solidFill>
              </a:rPr>
              <a:t>ACPM establecidas en el SIGESPI</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12</a:t>
            </a:fld>
            <a:endParaRPr lang="es-CO" dirty="0"/>
          </a:p>
        </p:txBody>
      </p:sp>
      <p:sp>
        <p:nvSpPr>
          <p:cNvPr id="8" name="Marcador de contenido 2">
            <a:extLst>
              <a:ext uri="{FF2B5EF4-FFF2-40B4-BE49-F238E27FC236}">
                <a16:creationId xmlns:a16="http://schemas.microsoft.com/office/drawing/2014/main" id="{237EECC9-BC23-3DD0-A3B8-69E66B9540C3}"/>
              </a:ext>
            </a:extLst>
          </p:cNvPr>
          <p:cNvSpPr txBox="1">
            <a:spLocks/>
          </p:cNvSpPr>
          <p:nvPr/>
        </p:nvSpPr>
        <p:spPr>
          <a:xfrm>
            <a:off x="6586003" y="1839926"/>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9" name="CuadroTexto 8">
            <a:extLst>
              <a:ext uri="{FF2B5EF4-FFF2-40B4-BE49-F238E27FC236}">
                <a16:creationId xmlns:a16="http://schemas.microsoft.com/office/drawing/2014/main" id="{914F82B8-FCA2-B806-F3EB-95909CCD48DD}"/>
              </a:ext>
            </a:extLst>
          </p:cNvPr>
          <p:cNvSpPr txBox="1"/>
          <p:nvPr/>
        </p:nvSpPr>
        <p:spPr>
          <a:xfrm>
            <a:off x="7175920" y="3094590"/>
            <a:ext cx="3528558" cy="2308324"/>
          </a:xfrm>
          <a:prstGeom prst="rect">
            <a:avLst/>
          </a:prstGeom>
          <a:noFill/>
        </p:spPr>
        <p:txBody>
          <a:bodyPr wrap="square" rtlCol="0">
            <a:spAutoFit/>
          </a:bodyPr>
          <a:lstStyle/>
          <a:p>
            <a:r>
              <a:rPr lang="es-CO" sz="1600" dirty="0">
                <a:latin typeface="+mj-lt"/>
                <a:cs typeface="Arial" panose="020B0604020202020204" pitchFamily="34" charset="0"/>
              </a:rPr>
              <a:t>Durante la vigencia 2023, se establecieron </a:t>
            </a:r>
            <a:r>
              <a:rPr lang="es-CO" sz="1600" dirty="0" smtClean="0">
                <a:latin typeface="+mj-lt"/>
                <a:cs typeface="Arial" panose="020B0604020202020204" pitchFamily="34" charset="0"/>
              </a:rPr>
              <a:t>6 </a:t>
            </a:r>
            <a:r>
              <a:rPr lang="es-CO" sz="1600" dirty="0">
                <a:latin typeface="+mj-lt"/>
                <a:cs typeface="Arial" panose="020B0604020202020204" pitchFamily="34" charset="0"/>
              </a:rPr>
              <a:t>ACPM asociadas con el Sistema de Gestión de Seguridad y Privacidad de la Información, </a:t>
            </a:r>
            <a:r>
              <a:rPr lang="es-CO" sz="1600" dirty="0" smtClean="0">
                <a:latin typeface="+mj-lt"/>
                <a:cs typeface="Arial" panose="020B0604020202020204" pitchFamily="34" charset="0"/>
              </a:rPr>
              <a:t>4 de ellas fueron acciones correctivas y 2 acciones correctivas y de corrección, las 6 acciones fueron </a:t>
            </a:r>
            <a:r>
              <a:rPr lang="es-CO" sz="1600" dirty="0">
                <a:latin typeface="+mj-lt"/>
                <a:cs typeface="Arial" panose="020B0604020202020204" pitchFamily="34" charset="0"/>
              </a:rPr>
              <a:t>evaluadas como eficaces.</a:t>
            </a:r>
          </a:p>
        </p:txBody>
      </p:sp>
      <p:graphicFrame>
        <p:nvGraphicFramePr>
          <p:cNvPr id="12" name="Marcador de contenido 11">
            <a:extLst>
              <a:ext uri="{FF2B5EF4-FFF2-40B4-BE49-F238E27FC236}">
                <a16:creationId xmlns:a16="http://schemas.microsoft.com/office/drawing/2014/main" id="{66F3BA1D-42A2-3DF8-CABC-EADA2B7955E4}"/>
              </a:ext>
            </a:extLst>
          </p:cNvPr>
          <p:cNvGraphicFramePr>
            <a:graphicFrameLocks noGrp="1"/>
          </p:cNvGraphicFramePr>
          <p:nvPr>
            <p:ph idx="1"/>
            <p:extLst>
              <p:ext uri="{D42A27DB-BD31-4B8C-83A1-F6EECF244321}">
                <p14:modId xmlns:p14="http://schemas.microsoft.com/office/powerpoint/2010/main" val="884765628"/>
              </p:ext>
            </p:extLst>
          </p:nvPr>
        </p:nvGraphicFramePr>
        <p:xfrm>
          <a:off x="599508" y="1839926"/>
          <a:ext cx="5908169" cy="3922395"/>
        </p:xfrm>
        <a:graphic>
          <a:graphicData uri="http://schemas.openxmlformats.org/drawingml/2006/table">
            <a:tbl>
              <a:tblPr firstRow="1">
                <a:tableStyleId>{6E25E649-3F16-4E02-A733-19D2CDBF48F0}</a:tableStyleId>
              </a:tblPr>
              <a:tblGrid>
                <a:gridCol w="773236">
                  <a:extLst>
                    <a:ext uri="{9D8B030D-6E8A-4147-A177-3AD203B41FA5}">
                      <a16:colId xmlns:a16="http://schemas.microsoft.com/office/drawing/2014/main" val="2554300491"/>
                    </a:ext>
                  </a:extLst>
                </a:gridCol>
                <a:gridCol w="1802401">
                  <a:extLst>
                    <a:ext uri="{9D8B030D-6E8A-4147-A177-3AD203B41FA5}">
                      <a16:colId xmlns:a16="http://schemas.microsoft.com/office/drawing/2014/main" val="565382276"/>
                    </a:ext>
                  </a:extLst>
                </a:gridCol>
                <a:gridCol w="1399445">
                  <a:extLst>
                    <a:ext uri="{9D8B030D-6E8A-4147-A177-3AD203B41FA5}">
                      <a16:colId xmlns:a16="http://schemas.microsoft.com/office/drawing/2014/main" val="1782582022"/>
                    </a:ext>
                  </a:extLst>
                </a:gridCol>
                <a:gridCol w="1933087">
                  <a:extLst>
                    <a:ext uri="{9D8B030D-6E8A-4147-A177-3AD203B41FA5}">
                      <a16:colId xmlns:a16="http://schemas.microsoft.com/office/drawing/2014/main" val="2500610413"/>
                    </a:ext>
                  </a:extLst>
                </a:gridCol>
              </a:tblGrid>
              <a:tr h="334275">
                <a:tc>
                  <a:txBody>
                    <a:bodyPr/>
                    <a:lstStyle/>
                    <a:p>
                      <a:pPr algn="ctr" fontAlgn="ctr"/>
                      <a:r>
                        <a:rPr lang="es-CO" sz="1100" u="none" strike="noStrike" dirty="0">
                          <a:effectLst/>
                        </a:rPr>
                        <a:t>No. ACPM</a:t>
                      </a:r>
                      <a:endParaRPr lang="es-CO" sz="1100" b="1"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TIPO ACPM</a:t>
                      </a:r>
                      <a:endParaRPr lang="es-CO"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DESCRIPCIÓN ACPM</a:t>
                      </a:r>
                      <a:endParaRPr lang="es-CO"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ORIGEN ACPM</a:t>
                      </a:r>
                      <a:endParaRPr lang="es-CO"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6075623"/>
                  </a:ext>
                </a:extLst>
              </a:tr>
              <a:tr h="505046">
                <a:tc>
                  <a:txBody>
                    <a:bodyPr/>
                    <a:lstStyle/>
                    <a:p>
                      <a:pPr algn="ctr" fontAlgn="ctr"/>
                      <a:r>
                        <a:rPr lang="es-CO" sz="1100" u="none" strike="noStrike" dirty="0">
                          <a:effectLst/>
                        </a:rPr>
                        <a:t>AC-TI-036</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ACCIÓN CORRECTIVA</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GESTIÓN DEL CAMBIO - CRONOS (OFICINA DE T.I.)</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RESULTADO AUDITORIAS DE GESTIÓN </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00897556"/>
                  </a:ext>
                </a:extLst>
              </a:tr>
              <a:tr h="659316">
                <a:tc>
                  <a:txBody>
                    <a:bodyPr/>
                    <a:lstStyle/>
                    <a:p>
                      <a:pPr algn="ctr" fontAlgn="ctr"/>
                      <a:r>
                        <a:rPr lang="es-CO" sz="1100" u="none" strike="noStrike" dirty="0">
                          <a:effectLst/>
                        </a:rPr>
                        <a:t>AC-TI-037</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ACCIÓN CORRECTIVA</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LICENCIAMIENTO SOFTWARE - DERECHOS DE AUTOR</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AUDITORIA DE CONTROL INTERNO </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83693162"/>
                  </a:ext>
                </a:extLst>
              </a:tr>
              <a:tr h="405171">
                <a:tc>
                  <a:txBody>
                    <a:bodyPr/>
                    <a:lstStyle/>
                    <a:p>
                      <a:pPr algn="ctr" fontAlgn="ctr"/>
                      <a:r>
                        <a:rPr lang="es-CO" sz="1100" u="none" strike="noStrike" dirty="0">
                          <a:effectLst/>
                        </a:rPr>
                        <a:t>ACC-TI-016</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ACCIÓN CORRECTIVA Y DE CORRECCIÓN</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ESTABILIZACIÓN APLICATIVO CRONOS</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AUDITORIA EXTERNA AL SISTEMA DE GESTIÓN</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36657040"/>
                  </a:ext>
                </a:extLst>
              </a:tr>
              <a:tr h="659316">
                <a:tc>
                  <a:txBody>
                    <a:bodyPr/>
                    <a:lstStyle/>
                    <a:p>
                      <a:pPr algn="ctr" fontAlgn="ctr"/>
                      <a:r>
                        <a:rPr lang="es-CO" sz="1100" u="none" strike="noStrike" dirty="0">
                          <a:effectLst/>
                        </a:rPr>
                        <a:t>ACC-TI-017</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ACCIÓN CORRECTIVA Y DE CORRECCIÓN</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COPIAS DE RESPALDO EN PORTALES INSTITUCIONALES</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AUTOCONTROL</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73742933"/>
                  </a:ext>
                </a:extLst>
              </a:tr>
              <a:tr h="659316">
                <a:tc>
                  <a:txBody>
                    <a:bodyPr/>
                    <a:lstStyle/>
                    <a:p>
                      <a:pPr algn="ctr" fontAlgn="ctr"/>
                      <a:r>
                        <a:rPr lang="es-CO" sz="1100" u="none" strike="noStrike" dirty="0">
                          <a:effectLst/>
                        </a:rPr>
                        <a:t>AC-GD-041</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ACCIÓN CORRECTIVA</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GESTIÓN DEL CAMBIO - CRONOS (GESTIÓN DOCUMENTAL)</a:t>
                      </a:r>
                      <a:endParaRPr lang="es-E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RESULTADO AUDITORIAS DE GESTIÓN </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06595274"/>
                  </a:ext>
                </a:extLst>
              </a:tr>
              <a:tr h="496796">
                <a:tc>
                  <a:txBody>
                    <a:bodyPr/>
                    <a:lstStyle/>
                    <a:p>
                      <a:pPr algn="ctr" fontAlgn="ctr"/>
                      <a:r>
                        <a:rPr lang="es-CO" sz="1100" u="none" strike="noStrike" dirty="0">
                          <a:effectLst/>
                        </a:rPr>
                        <a:t>AC-GD-042</a:t>
                      </a:r>
                      <a:endParaRPr lang="es-CO" sz="1100" b="0" i="0" u="none" strike="noStrike" dirty="0">
                        <a:solidFill>
                          <a:srgbClr val="000000"/>
                        </a:solidFill>
                        <a:effectLst/>
                        <a:latin typeface="Aptos Narrow"/>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ACCIÓN CORRECTIVA</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AJUSTE FUNCIONALIDADES CRONOS</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AUDITORIA DE CONTROL INTERNO </a:t>
                      </a:r>
                      <a:endParaRPr lang="es-CO"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29801117"/>
                  </a:ext>
                </a:extLst>
              </a:tr>
            </a:tbl>
          </a:graphicData>
        </a:graphic>
      </p:graphicFrame>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55735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995" y="438474"/>
            <a:ext cx="11034010" cy="1304622"/>
          </a:xfrm>
        </p:spPr>
        <p:txBody>
          <a:bodyPr>
            <a:normAutofit/>
          </a:bodyPr>
          <a:lstStyle/>
          <a:p>
            <a:r>
              <a:rPr lang="es-ES" sz="3600" b="1" dirty="0">
                <a:solidFill>
                  <a:schemeClr val="tx1">
                    <a:lumMod val="50000"/>
                    <a:lumOff val="50000"/>
                  </a:schemeClr>
                </a:solidFill>
              </a:rPr>
              <a:t>Documentación </a:t>
            </a:r>
            <a:r>
              <a:rPr lang="es-ES" sz="3600" b="1" dirty="0" smtClean="0">
                <a:solidFill>
                  <a:schemeClr val="tx1">
                    <a:lumMod val="50000"/>
                    <a:lumOff val="50000"/>
                  </a:schemeClr>
                </a:solidFill>
              </a:rPr>
              <a:t>definida o </a:t>
            </a:r>
            <a:br>
              <a:rPr lang="es-ES" sz="3600" b="1" dirty="0" smtClean="0">
                <a:solidFill>
                  <a:schemeClr val="tx1">
                    <a:lumMod val="50000"/>
                    <a:lumOff val="50000"/>
                  </a:schemeClr>
                </a:solidFill>
              </a:rPr>
            </a:br>
            <a:r>
              <a:rPr lang="es-ES" sz="3600" b="1" dirty="0" smtClean="0">
                <a:solidFill>
                  <a:schemeClr val="tx1">
                    <a:lumMod val="75000"/>
                    <a:lumOff val="25000"/>
                  </a:schemeClr>
                </a:solidFill>
              </a:rPr>
              <a:t>ajustada del </a:t>
            </a:r>
            <a:r>
              <a:rPr lang="es-ES" sz="3600" b="1" dirty="0">
                <a:solidFill>
                  <a:schemeClr val="tx1">
                    <a:lumMod val="75000"/>
                    <a:lumOff val="25000"/>
                  </a:schemeClr>
                </a:solidFill>
              </a:rPr>
              <a:t>SIGESPI</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6654650"/>
              </p:ext>
            </p:extLst>
          </p:nvPr>
        </p:nvGraphicFramePr>
        <p:xfrm>
          <a:off x="2255680" y="1823256"/>
          <a:ext cx="7602884" cy="4323791"/>
        </p:xfrm>
        <a:graphic>
          <a:graphicData uri="http://schemas.openxmlformats.org/drawingml/2006/table">
            <a:tbl>
              <a:tblPr firstRow="1">
                <a:tableStyleId>{B301B821-A1FF-4177-AEE7-76D212191A09}</a:tableStyleId>
              </a:tblPr>
              <a:tblGrid>
                <a:gridCol w="1466867">
                  <a:extLst>
                    <a:ext uri="{9D8B030D-6E8A-4147-A177-3AD203B41FA5}">
                      <a16:colId xmlns:a16="http://schemas.microsoft.com/office/drawing/2014/main" val="1493600653"/>
                    </a:ext>
                  </a:extLst>
                </a:gridCol>
                <a:gridCol w="4585409">
                  <a:extLst>
                    <a:ext uri="{9D8B030D-6E8A-4147-A177-3AD203B41FA5}">
                      <a16:colId xmlns:a16="http://schemas.microsoft.com/office/drawing/2014/main" val="119502238"/>
                    </a:ext>
                  </a:extLst>
                </a:gridCol>
                <a:gridCol w="1550608">
                  <a:extLst>
                    <a:ext uri="{9D8B030D-6E8A-4147-A177-3AD203B41FA5}">
                      <a16:colId xmlns:a16="http://schemas.microsoft.com/office/drawing/2014/main" val="2850908036"/>
                    </a:ext>
                  </a:extLst>
                </a:gridCol>
              </a:tblGrid>
              <a:tr h="356379">
                <a:tc>
                  <a:txBody>
                    <a:bodyPr/>
                    <a:lstStyle/>
                    <a:p>
                      <a:pPr algn="ctr" fontAlgn="ctr"/>
                      <a:r>
                        <a:rPr lang="es-CO" sz="1050" u="none" strike="noStrike" dirty="0">
                          <a:effectLst/>
                        </a:rPr>
                        <a:t>CÓDIGO DOCUMENTO</a:t>
                      </a:r>
                      <a:endParaRPr lang="es-CO" sz="105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NOMBRE DOCUMENTO</a:t>
                      </a:r>
                      <a:endParaRPr lang="es-CO" sz="105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ÚLTIMA MODIFICACIÓN</a:t>
                      </a:r>
                      <a:endParaRPr lang="es-CO" sz="105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49765202"/>
                  </a:ext>
                </a:extLst>
              </a:tr>
              <a:tr h="239842">
                <a:tc>
                  <a:txBody>
                    <a:bodyPr/>
                    <a:lstStyle/>
                    <a:p>
                      <a:pPr algn="ctr" fontAlgn="ctr"/>
                      <a:r>
                        <a:rPr lang="es-CO" sz="1050" u="none" strike="noStrike" dirty="0">
                          <a:effectLst/>
                        </a:rPr>
                        <a:t>TI-F-035</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Solicitud y autorización de acceso a la red </a:t>
                      </a:r>
                      <a:r>
                        <a:rPr lang="es-ES" sz="1050" u="none" strike="noStrike" dirty="0" smtClean="0">
                          <a:effectLst/>
                        </a:rPr>
                        <a:t>LAN </a:t>
                      </a:r>
                      <a:r>
                        <a:rPr lang="es-ES" sz="1050" u="none" strike="noStrike" dirty="0">
                          <a:effectLst/>
                        </a:rPr>
                        <a:t>para colaboradores</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30/03/2023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95700478"/>
                  </a:ext>
                </a:extLst>
              </a:tr>
              <a:tr h="148327">
                <a:tc>
                  <a:txBody>
                    <a:bodyPr/>
                    <a:lstStyle/>
                    <a:p>
                      <a:pPr algn="ctr" fontAlgn="ctr"/>
                      <a:r>
                        <a:rPr lang="es-CO" sz="1050" u="none" strike="noStrike" dirty="0">
                          <a:effectLst/>
                        </a:rPr>
                        <a:t>TI-F-034</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050" u="none" strike="noStrike" dirty="0" smtClean="0">
                          <a:effectLst/>
                        </a:rPr>
                        <a:t>Administración </a:t>
                      </a:r>
                      <a:r>
                        <a:rPr lang="es-CO" sz="1050" u="none" strike="noStrike" dirty="0">
                          <a:effectLst/>
                        </a:rPr>
                        <a:t>de usuarios</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30/03/2023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32653160"/>
                  </a:ext>
                </a:extLst>
              </a:tr>
              <a:tr h="239842">
                <a:tc>
                  <a:txBody>
                    <a:bodyPr/>
                    <a:lstStyle/>
                    <a:p>
                      <a:pPr algn="ctr" fontAlgn="ctr"/>
                      <a:r>
                        <a:rPr lang="es-CO" sz="1050" u="none" strike="noStrike" dirty="0">
                          <a:effectLst/>
                        </a:rPr>
                        <a:t>TI-F-043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Solicitud y autorización de acceso a la red </a:t>
                      </a:r>
                      <a:r>
                        <a:rPr lang="es-ES" sz="1050" u="none" strike="noStrike" dirty="0" smtClean="0">
                          <a:effectLst/>
                        </a:rPr>
                        <a:t>LAN </a:t>
                      </a:r>
                      <a:r>
                        <a:rPr lang="es-ES" sz="1050" u="none" strike="noStrike" dirty="0">
                          <a:effectLst/>
                        </a:rPr>
                        <a:t>de la SSPD para terceros</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30/03/2023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75313389"/>
                  </a:ext>
                </a:extLst>
              </a:tr>
              <a:tr h="239842">
                <a:tc>
                  <a:txBody>
                    <a:bodyPr/>
                    <a:lstStyle/>
                    <a:p>
                      <a:pPr algn="ctr" fontAlgn="ctr"/>
                      <a:r>
                        <a:rPr lang="es-CO" sz="1050" u="none" strike="noStrike" dirty="0">
                          <a:effectLst/>
                        </a:rPr>
                        <a:t>TI-I-018</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Lineamientos para realizar copias de respaldo de información</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27/04/2023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19135433"/>
                  </a:ext>
                </a:extLst>
              </a:tr>
              <a:tr h="356379">
                <a:tc>
                  <a:txBody>
                    <a:bodyPr/>
                    <a:lstStyle/>
                    <a:p>
                      <a:pPr algn="ctr" fontAlgn="ctr"/>
                      <a:r>
                        <a:rPr lang="es-CO" sz="1050" u="none" strike="noStrike" dirty="0">
                          <a:effectLst/>
                        </a:rPr>
                        <a:t>MI-PG-001</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Programa de toma de conciencia y formación para los sistemas de gestión que integren SIGME</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28/04/2023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34503833"/>
                  </a:ext>
                </a:extLst>
              </a:tr>
              <a:tr h="148327">
                <a:tc>
                  <a:txBody>
                    <a:bodyPr/>
                    <a:lstStyle/>
                    <a:p>
                      <a:pPr algn="ctr" fontAlgn="ctr"/>
                      <a:r>
                        <a:rPr lang="es-CO" sz="1050" u="none" strike="noStrike" dirty="0">
                          <a:effectLst/>
                        </a:rPr>
                        <a:t>DE-R-001</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050" u="none" strike="noStrike" dirty="0">
                          <a:effectLst/>
                        </a:rPr>
                        <a:t>Contexto estratégico institucional</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30/05/2023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6196833"/>
                  </a:ext>
                </a:extLst>
              </a:tr>
              <a:tr h="356379">
                <a:tc>
                  <a:txBody>
                    <a:bodyPr/>
                    <a:lstStyle/>
                    <a:p>
                      <a:pPr algn="ctr" fontAlgn="ctr"/>
                      <a:r>
                        <a:rPr lang="es-CO" sz="1050" u="none" strike="noStrike" dirty="0">
                          <a:effectLst/>
                        </a:rPr>
                        <a:t>DE-PL-004</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Plan de contingencia para el sistema de gestión documental electrónico y de archivo - SGDEA (cronos)</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29/06/2023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21229175"/>
                  </a:ext>
                </a:extLst>
              </a:tr>
              <a:tr h="239842">
                <a:tc>
                  <a:txBody>
                    <a:bodyPr/>
                    <a:lstStyle/>
                    <a:p>
                      <a:pPr algn="ctr" fontAlgn="ctr"/>
                      <a:r>
                        <a:rPr lang="es-CO" sz="1050" u="none" strike="noStrike" dirty="0">
                          <a:effectLst/>
                        </a:rPr>
                        <a:t>DE-M-006</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Manual administración de continuidad de negocio</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14/08/2023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10560335"/>
                  </a:ext>
                </a:extLst>
              </a:tr>
              <a:tr h="239842">
                <a:tc>
                  <a:txBody>
                    <a:bodyPr/>
                    <a:lstStyle/>
                    <a:p>
                      <a:pPr algn="ctr" fontAlgn="ctr"/>
                      <a:r>
                        <a:rPr lang="es-CO" sz="1050" u="none" strike="noStrike" dirty="0">
                          <a:effectLst/>
                        </a:rPr>
                        <a:t>TI-I-020 </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Instructivo creación, activación y desactivación de cuentas de usuario</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18/08/2023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07085595"/>
                  </a:ext>
                </a:extLst>
              </a:tr>
              <a:tr h="239842">
                <a:tc>
                  <a:txBody>
                    <a:bodyPr/>
                    <a:lstStyle/>
                    <a:p>
                      <a:pPr algn="ctr" fontAlgn="ctr"/>
                      <a:r>
                        <a:rPr lang="es-CO" sz="1050" u="none" strike="noStrike" dirty="0">
                          <a:effectLst/>
                        </a:rPr>
                        <a:t>TI-I-012</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Instructivo para la gestión de licencias de software</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20/09/2023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44275973"/>
                  </a:ext>
                </a:extLst>
              </a:tr>
              <a:tr h="239842">
                <a:tc>
                  <a:txBody>
                    <a:bodyPr/>
                    <a:lstStyle/>
                    <a:p>
                      <a:pPr algn="ctr" fontAlgn="ctr"/>
                      <a:r>
                        <a:rPr lang="es-CO" sz="1050" u="none" strike="noStrike" dirty="0">
                          <a:effectLst/>
                        </a:rPr>
                        <a:t>TI-R-001</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Normograma gestión de </a:t>
                      </a:r>
                      <a:r>
                        <a:rPr lang="es-ES" sz="1050" u="none" strike="noStrike" dirty="0" smtClean="0">
                          <a:effectLst/>
                        </a:rPr>
                        <a:t>tecnologías </a:t>
                      </a:r>
                      <a:r>
                        <a:rPr lang="es-ES" sz="1050" u="none" strike="noStrike" dirty="0">
                          <a:effectLst/>
                        </a:rPr>
                        <a:t>de la información</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26/09/2023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63208203"/>
                  </a:ext>
                </a:extLst>
              </a:tr>
              <a:tr h="239842">
                <a:tc>
                  <a:txBody>
                    <a:bodyPr/>
                    <a:lstStyle/>
                    <a:p>
                      <a:pPr algn="ctr" fontAlgn="ctr"/>
                      <a:r>
                        <a:rPr lang="es-CO" sz="1050" u="none" strike="noStrike" dirty="0">
                          <a:effectLst/>
                        </a:rPr>
                        <a:t>GIC-F-018</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Acuerdo de servicio para intercambio de información</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4/10/2023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02327638"/>
                  </a:ext>
                </a:extLst>
              </a:tr>
              <a:tr h="148327">
                <a:tc>
                  <a:txBody>
                    <a:bodyPr/>
                    <a:lstStyle/>
                    <a:p>
                      <a:pPr algn="ctr" fontAlgn="ctr"/>
                      <a:r>
                        <a:rPr lang="es-CO" sz="1050" u="none" strike="noStrike" dirty="0">
                          <a:effectLst/>
                        </a:rPr>
                        <a:t>TI-I-013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050" u="none" strike="noStrike" dirty="0">
                          <a:effectLst/>
                        </a:rPr>
                        <a:t>Instructivo </a:t>
                      </a:r>
                      <a:r>
                        <a:rPr lang="es-CO" sz="1050" u="none" strike="noStrike" dirty="0" smtClean="0">
                          <a:effectLst/>
                        </a:rPr>
                        <a:t>gestión </a:t>
                      </a:r>
                      <a:r>
                        <a:rPr lang="es-CO" sz="1050" u="none" strike="noStrike" dirty="0">
                          <a:effectLst/>
                        </a:rPr>
                        <a:t>de usuarios</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10/11/2023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47544455"/>
                  </a:ext>
                </a:extLst>
              </a:tr>
              <a:tr h="239842">
                <a:tc>
                  <a:txBody>
                    <a:bodyPr/>
                    <a:lstStyle/>
                    <a:p>
                      <a:pPr algn="ctr" fontAlgn="ctr"/>
                      <a:r>
                        <a:rPr lang="es-CO" sz="1050" u="none" strike="noStrike" dirty="0">
                          <a:effectLst/>
                        </a:rPr>
                        <a:t>DE-M-004</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050" u="none" strike="noStrike" dirty="0">
                          <a:effectLst/>
                        </a:rPr>
                        <a:t>Manual de políticas complementarias del SIGESPI</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17/11/2023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3677662"/>
                  </a:ext>
                </a:extLst>
              </a:tr>
              <a:tr h="239842">
                <a:tc>
                  <a:txBody>
                    <a:bodyPr/>
                    <a:lstStyle/>
                    <a:p>
                      <a:pPr algn="ctr" fontAlgn="ctr"/>
                      <a:r>
                        <a:rPr lang="es-CO" sz="1050" u="none" strike="noStrike" dirty="0">
                          <a:effectLst/>
                        </a:rPr>
                        <a:t>TI-M-011</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050" u="none" strike="noStrike" dirty="0">
                          <a:effectLst/>
                        </a:rPr>
                        <a:t>Manual políticas de tecnologías de la información</a:t>
                      </a:r>
                      <a:endParaRPr lang="es-ES"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15/12/2023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49940135"/>
                  </a:ext>
                </a:extLst>
              </a:tr>
              <a:tr h="148327">
                <a:tc>
                  <a:txBody>
                    <a:bodyPr/>
                    <a:lstStyle/>
                    <a:p>
                      <a:pPr algn="ctr" fontAlgn="ctr"/>
                      <a:r>
                        <a:rPr lang="es-CO" sz="1050" u="none" strike="noStrike" dirty="0">
                          <a:effectLst/>
                        </a:rPr>
                        <a:t>TI-I-022</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050" u="none" strike="noStrike" dirty="0">
                          <a:effectLst/>
                        </a:rPr>
                        <a:t>Instructivo desinstalación de software</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50" u="none" strike="noStrike" dirty="0">
                          <a:effectLst/>
                        </a:rPr>
                        <a:t>22/12/2023</a:t>
                      </a:r>
                      <a:endParaRPr lang="es-CO" sz="1050" b="0"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01711482"/>
                  </a:ext>
                </a:extLst>
              </a:tr>
            </a:tbl>
          </a:graphicData>
        </a:graphic>
      </p:graphicFrame>
      <p:sp>
        <p:nvSpPr>
          <p:cNvPr id="4" name="Marcador de número de diapositiva 3"/>
          <p:cNvSpPr>
            <a:spLocks noGrp="1"/>
          </p:cNvSpPr>
          <p:nvPr>
            <p:ph type="sldNum" sz="quarter" idx="12"/>
          </p:nvPr>
        </p:nvSpPr>
        <p:spPr/>
        <p:txBody>
          <a:bodyPr/>
          <a:lstStyle/>
          <a:p>
            <a:fld id="{C74CBB0B-5D0C-43FE-9043-22172208F6F8}" type="slidenum">
              <a:rPr lang="es-CO" smtClean="0"/>
              <a:t>13</a:t>
            </a:fld>
            <a:endParaRPr lang="es-CO" dirty="0"/>
          </a:p>
        </p:txBody>
      </p:sp>
      <p:sp>
        <p:nvSpPr>
          <p:cNvPr id="6" name="Marcador de contenido 2">
            <a:extLst>
              <a:ext uri="{FF2B5EF4-FFF2-40B4-BE49-F238E27FC236}">
                <a16:creationId xmlns:a16="http://schemas.microsoft.com/office/drawing/2014/main" id="{237EECC9-BC23-3DD0-A3B8-69E66B9540C3}"/>
              </a:ext>
            </a:extLst>
          </p:cNvPr>
          <p:cNvSpPr txBox="1">
            <a:spLocks/>
          </p:cNvSpPr>
          <p:nvPr/>
        </p:nvSpPr>
        <p:spPr>
          <a:xfrm>
            <a:off x="4261368" y="6277452"/>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Imagen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428875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0245" y="1929722"/>
            <a:ext cx="6680012" cy="1691545"/>
          </a:xfrm>
        </p:spPr>
        <p:txBody>
          <a:bodyPr>
            <a:noAutofit/>
          </a:bodyPr>
          <a:lstStyle/>
          <a:p>
            <a:pPr algn="l"/>
            <a:r>
              <a:rPr lang="es-CO" sz="4800" b="1" dirty="0" smtClean="0">
                <a:solidFill>
                  <a:schemeClr val="accent6">
                    <a:lumMod val="75000"/>
                  </a:schemeClr>
                </a:solidFill>
              </a:rPr>
              <a:t>Sistema de Gestión Ambiental</a:t>
            </a:r>
            <a:endParaRPr lang="es-CO" sz="4800" b="1" dirty="0">
              <a:solidFill>
                <a:schemeClr val="accent6">
                  <a:lumMod val="75000"/>
                </a:schemeClr>
              </a:solidFill>
            </a:endParaRPr>
          </a:p>
        </p:txBody>
      </p:sp>
      <p:sp>
        <p:nvSpPr>
          <p:cNvPr id="3" name="Subtítulo 2"/>
          <p:cNvSpPr>
            <a:spLocks noGrp="1"/>
          </p:cNvSpPr>
          <p:nvPr>
            <p:ph type="subTitle" idx="1"/>
          </p:nvPr>
        </p:nvSpPr>
        <p:spPr>
          <a:xfrm>
            <a:off x="847787" y="3837971"/>
            <a:ext cx="8990591" cy="552361"/>
          </a:xfrm>
        </p:spPr>
        <p:txBody>
          <a:bodyPr/>
          <a:lstStyle/>
          <a:p>
            <a:pPr algn="l"/>
            <a:r>
              <a:rPr lang="es-CO" b="1" dirty="0">
                <a:solidFill>
                  <a:schemeClr val="bg2">
                    <a:lumMod val="50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14</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70537" y="1759652"/>
            <a:ext cx="3789156" cy="3792450"/>
          </a:xfrm>
          <a:prstGeom prst="rect">
            <a:avLst/>
          </a:prstGeom>
        </p:spPr>
      </p:pic>
      <p:pic>
        <p:nvPicPr>
          <p:cNvPr id="10" name="Imagen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86639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077" y="463406"/>
            <a:ext cx="8034916" cy="1619730"/>
          </a:xfrm>
        </p:spPr>
        <p:txBody>
          <a:bodyPr>
            <a:noAutofit/>
          </a:bodyPr>
          <a:lstStyle/>
          <a:p>
            <a:r>
              <a:rPr lang="es-ES" sz="2800" b="1" dirty="0">
                <a:solidFill>
                  <a:schemeClr val="bg2">
                    <a:lumMod val="50000"/>
                  </a:schemeClr>
                </a:solidFill>
              </a:rPr>
              <a:t>Aspectos relevantes de la implementación del </a:t>
            </a:r>
            <a:r>
              <a:rPr lang="es-ES" sz="2800" b="1" dirty="0" smtClean="0">
                <a:solidFill>
                  <a:schemeClr val="bg2">
                    <a:lumMod val="50000"/>
                  </a:schemeClr>
                </a:solidFill>
              </a:rPr>
              <a:t/>
            </a:r>
            <a:br>
              <a:rPr lang="es-ES" sz="2800" b="1" dirty="0" smtClean="0">
                <a:solidFill>
                  <a:schemeClr val="bg2">
                    <a:lumMod val="50000"/>
                  </a:schemeClr>
                </a:solidFill>
              </a:rPr>
            </a:br>
            <a:r>
              <a:rPr lang="es-ES" sz="2800" b="1" dirty="0" smtClean="0">
                <a:solidFill>
                  <a:schemeClr val="tx1">
                    <a:lumMod val="75000"/>
                    <a:lumOff val="25000"/>
                  </a:schemeClr>
                </a:solidFill>
              </a:rPr>
              <a:t>Sistema </a:t>
            </a:r>
            <a:r>
              <a:rPr lang="es-ES" sz="2800" b="1" dirty="0">
                <a:solidFill>
                  <a:schemeClr val="tx1">
                    <a:lumMod val="75000"/>
                    <a:lumOff val="25000"/>
                  </a:schemeClr>
                </a:solidFill>
              </a:rPr>
              <a:t>de Gestión Ambiental</a:t>
            </a:r>
            <a:endParaRPr lang="es-CO" sz="28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15</a:t>
            </a:fld>
            <a:endParaRPr lang="es-CO" dirty="0"/>
          </a:p>
        </p:txBody>
      </p:sp>
      <p:sp>
        <p:nvSpPr>
          <p:cNvPr id="5" name="Marcador de contenido 4"/>
          <p:cNvSpPr>
            <a:spLocks noGrp="1"/>
          </p:cNvSpPr>
          <p:nvPr>
            <p:ph idx="1"/>
          </p:nvPr>
        </p:nvSpPr>
        <p:spPr>
          <a:xfrm>
            <a:off x="666119" y="2796081"/>
            <a:ext cx="4572000" cy="3057871"/>
          </a:xfrm>
        </p:spPr>
        <p:txBody>
          <a:bodyPr>
            <a:normAutofit/>
          </a:bodyPr>
          <a:lstStyle/>
          <a:p>
            <a:pPr marL="0" indent="0">
              <a:lnSpc>
                <a:spcPct val="120000"/>
              </a:lnSpc>
              <a:buNone/>
            </a:pPr>
            <a:r>
              <a:rPr lang="es-CO" sz="1400" dirty="0"/>
              <a:t>La actualización y seguimiento de aspectos e impactos ambientales se viene desarrollando, según la frecuencia anual establecida en el procedimiento de aspectos e impactos ambientales GA-P-001. Durante esta actualización, se evaluaron las actividades desarrolladas en las diferentes sedes direcciones territoriales, con el fin de medir el grado de significancia del impacto ambiental generado. </a:t>
            </a:r>
          </a:p>
        </p:txBody>
      </p:sp>
      <p:graphicFrame>
        <p:nvGraphicFramePr>
          <p:cNvPr id="6" name="Gráfico 5"/>
          <p:cNvGraphicFramePr/>
          <p:nvPr>
            <p:extLst>
              <p:ext uri="{D42A27DB-BD31-4B8C-83A1-F6EECF244321}">
                <p14:modId xmlns:p14="http://schemas.microsoft.com/office/powerpoint/2010/main" val="4105920817"/>
              </p:ext>
            </p:extLst>
          </p:nvPr>
        </p:nvGraphicFramePr>
        <p:xfrm>
          <a:off x="5910294" y="1962401"/>
          <a:ext cx="5804453" cy="3447587"/>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contenido 2">
            <a:extLst>
              <a:ext uri="{FF2B5EF4-FFF2-40B4-BE49-F238E27FC236}">
                <a16:creationId xmlns:a16="http://schemas.microsoft.com/office/drawing/2014/main" id="{237EECC9-BC23-3DD0-A3B8-69E66B9540C3}"/>
              </a:ext>
            </a:extLst>
          </p:cNvPr>
          <p:cNvSpPr txBox="1">
            <a:spLocks/>
          </p:cNvSpPr>
          <p:nvPr/>
        </p:nvSpPr>
        <p:spPr>
          <a:xfrm>
            <a:off x="7085401" y="5592710"/>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4159588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750" y="394436"/>
            <a:ext cx="10515600" cy="1304622"/>
          </a:xfrm>
        </p:spPr>
        <p:txBody>
          <a:bodyPr>
            <a:normAutofit/>
          </a:bodyPr>
          <a:lstStyle/>
          <a:p>
            <a:r>
              <a:rPr lang="es-ES" sz="3600" b="1" dirty="0">
                <a:solidFill>
                  <a:schemeClr val="tx1">
                    <a:lumMod val="50000"/>
                    <a:lumOff val="50000"/>
                  </a:schemeClr>
                </a:solidFill>
              </a:rPr>
              <a:t>Riesgos identificados en el </a:t>
            </a:r>
            <a:r>
              <a:rPr lang="es-ES" sz="3600" b="1" dirty="0" smtClean="0"/>
              <a:t/>
            </a:r>
            <a:br>
              <a:rPr lang="es-ES" sz="3600" b="1" dirty="0" smtClean="0"/>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Gestión Ambiental</a:t>
            </a:r>
            <a:endParaRPr lang="es-CO" sz="36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16</a:t>
            </a:fld>
            <a:endParaRPr lang="es-CO" dirty="0"/>
          </a:p>
        </p:txBody>
      </p:sp>
      <p:sp>
        <p:nvSpPr>
          <p:cNvPr id="5" name="Marcador de contenido 4"/>
          <p:cNvSpPr>
            <a:spLocks noGrp="1"/>
          </p:cNvSpPr>
          <p:nvPr>
            <p:ph idx="1"/>
          </p:nvPr>
        </p:nvSpPr>
        <p:spPr>
          <a:xfrm>
            <a:off x="523515" y="1869753"/>
            <a:ext cx="9861177" cy="800812"/>
          </a:xfrm>
        </p:spPr>
        <p:txBody>
          <a:bodyPr>
            <a:normAutofit/>
          </a:bodyPr>
          <a:lstStyle/>
          <a:p>
            <a:pPr marL="0" indent="0">
              <a:buNone/>
            </a:pPr>
            <a:r>
              <a:rPr lang="es-CO" sz="1600" dirty="0"/>
              <a:t>Lo anterior da como resultado un total de 190 aspectos e impactos evaluados a nivel entidad, de los cuales 160 fueron valorados con baja significancia, 19 con valoración media, 11 no significativos y hasta el momento ninguno valorado con alta significancia</a:t>
            </a:r>
            <a:r>
              <a:rPr lang="es-CO" sz="1600" dirty="0" smtClean="0"/>
              <a:t>.</a:t>
            </a:r>
            <a:endParaRPr lang="es-CO" sz="1600" dirty="0"/>
          </a:p>
        </p:txBody>
      </p:sp>
      <p:graphicFrame>
        <p:nvGraphicFramePr>
          <p:cNvPr id="6" name="Gráfico 5"/>
          <p:cNvGraphicFramePr/>
          <p:nvPr>
            <p:extLst>
              <p:ext uri="{D42A27DB-BD31-4B8C-83A1-F6EECF244321}">
                <p14:modId xmlns:p14="http://schemas.microsoft.com/office/powerpoint/2010/main" val="2043520675"/>
              </p:ext>
            </p:extLst>
          </p:nvPr>
        </p:nvGraphicFramePr>
        <p:xfrm>
          <a:off x="1569369" y="2921574"/>
          <a:ext cx="8531420" cy="3413859"/>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contenido 2">
            <a:extLst>
              <a:ext uri="{FF2B5EF4-FFF2-40B4-BE49-F238E27FC236}">
                <a16:creationId xmlns:a16="http://schemas.microsoft.com/office/drawing/2014/main" id="{237EECC9-BC23-3DD0-A3B8-69E66B9540C3}"/>
              </a:ext>
            </a:extLst>
          </p:cNvPr>
          <p:cNvSpPr txBox="1">
            <a:spLocks/>
          </p:cNvSpPr>
          <p:nvPr/>
        </p:nvSpPr>
        <p:spPr>
          <a:xfrm>
            <a:off x="4214111" y="6335433"/>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85308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2699" y="515253"/>
            <a:ext cx="10515600" cy="1304622"/>
          </a:xfrm>
        </p:spPr>
        <p:txBody>
          <a:bodyPr>
            <a:normAutofit/>
          </a:bodyPr>
          <a:lstStyle/>
          <a:p>
            <a:r>
              <a:rPr lang="es-ES" sz="3600" b="1" dirty="0">
                <a:solidFill>
                  <a:schemeClr val="tx1">
                    <a:lumMod val="50000"/>
                    <a:lumOff val="50000"/>
                  </a:schemeClr>
                </a:solidFill>
              </a:rPr>
              <a:t>ACPM establecidas en el </a:t>
            </a:r>
            <a:r>
              <a:rPr lang="es-ES" sz="3600" b="1" dirty="0" smtClean="0">
                <a:solidFill>
                  <a:schemeClr val="tx1">
                    <a:lumMod val="50000"/>
                    <a:lumOff val="50000"/>
                  </a:schemeClr>
                </a:solidFill>
              </a:rPr>
              <a:t/>
            </a:r>
            <a:br>
              <a:rPr lang="es-ES" sz="3600" b="1" dirty="0" smtClean="0">
                <a:solidFill>
                  <a:schemeClr val="tx1">
                    <a:lumMod val="50000"/>
                    <a:lumOff val="50000"/>
                  </a:schemeClr>
                </a:solidFill>
              </a:rPr>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Gestión Ambiental</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17</a:t>
            </a:fld>
            <a:endParaRPr lang="es-CO" dirty="0"/>
          </a:p>
        </p:txBody>
      </p:sp>
      <p:sp>
        <p:nvSpPr>
          <p:cNvPr id="3" name="Marcador de contenido 2"/>
          <p:cNvSpPr>
            <a:spLocks noGrp="1"/>
          </p:cNvSpPr>
          <p:nvPr>
            <p:ph idx="1"/>
          </p:nvPr>
        </p:nvSpPr>
        <p:spPr>
          <a:xfrm>
            <a:off x="1377151" y="2586467"/>
            <a:ext cx="9541148" cy="3021872"/>
          </a:xfrm>
        </p:spPr>
        <p:txBody>
          <a:bodyPr>
            <a:normAutofit/>
          </a:bodyPr>
          <a:lstStyle/>
          <a:p>
            <a:pPr>
              <a:lnSpc>
                <a:spcPct val="120000"/>
              </a:lnSpc>
            </a:pPr>
            <a:r>
              <a:rPr lang="es-MX" sz="1600" dirty="0"/>
              <a:t>Como resultado de la auditoría externa para la vigencia 2023 se crea la acción correctiva AC-DE-053, relacionada con las partes interesadas.</a:t>
            </a:r>
          </a:p>
          <a:p>
            <a:pPr>
              <a:lnSpc>
                <a:spcPct val="120000"/>
              </a:lnSpc>
            </a:pPr>
            <a:r>
              <a:rPr lang="es-MX" sz="1600" dirty="0" smtClean="0"/>
              <a:t>Desde </a:t>
            </a:r>
            <a:r>
              <a:rPr lang="es-MX" sz="1600" dirty="0"/>
              <a:t>Gestión Ambiental se identificaron necesidades y expectativas de las partes interesadas principalmente cumplimiento normativo hacia las autoridades ambientales, como parte de la actividad se realizaron diferentes comunicaciones con partes interesadas externas en especial autoridades ambientales de las ciudades donde se ubican las DT, para el desarrollo de jornadas con emprendimientos sostenibles</a:t>
            </a:r>
            <a:r>
              <a:rPr lang="es-MX" sz="1600" dirty="0" smtClean="0"/>
              <a:t>.</a:t>
            </a:r>
          </a:p>
          <a:p>
            <a:pPr>
              <a:lnSpc>
                <a:spcPct val="120000"/>
              </a:lnSpc>
            </a:pPr>
            <a:r>
              <a:rPr lang="es-MX" sz="1600" dirty="0"/>
              <a:t>Como parte de las comunicaciones con partes interesadas externas también se dio inicio de trámite para el registro y/o actualización de publicidad exterior visual en territoriales</a:t>
            </a:r>
            <a:r>
              <a:rPr lang="es-MX" sz="1600" dirty="0" smtClean="0"/>
              <a:t>.</a:t>
            </a:r>
            <a:endParaRPr lang="es-MX" sz="1600" dirty="0"/>
          </a:p>
        </p:txBody>
      </p:sp>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97330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029" y="503564"/>
            <a:ext cx="10515600" cy="1304622"/>
          </a:xfrm>
        </p:spPr>
        <p:txBody>
          <a:bodyPr>
            <a:normAutofit/>
          </a:bodyPr>
          <a:lstStyle/>
          <a:p>
            <a:r>
              <a:rPr lang="es-ES" sz="3600" b="1" dirty="0">
                <a:solidFill>
                  <a:schemeClr val="tx1">
                    <a:lumMod val="50000"/>
                    <a:lumOff val="50000"/>
                  </a:schemeClr>
                </a:solidFill>
              </a:rPr>
              <a:t>ACPM establecidas en el </a:t>
            </a:r>
            <a:r>
              <a:rPr lang="es-ES" sz="3600" b="1" dirty="0" smtClean="0">
                <a:solidFill>
                  <a:schemeClr val="tx1">
                    <a:lumMod val="75000"/>
                    <a:lumOff val="25000"/>
                  </a:schemeClr>
                </a:solidFill>
              </a:rPr>
              <a:t/>
            </a:r>
            <a:br>
              <a:rPr lang="es-ES" sz="3600" b="1" dirty="0" smtClean="0">
                <a:solidFill>
                  <a:schemeClr val="tx1">
                    <a:lumMod val="75000"/>
                    <a:lumOff val="25000"/>
                  </a:schemeClr>
                </a:solidFill>
              </a:rPr>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Gestión Ambiental</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18</a:t>
            </a:fld>
            <a:endParaRPr lang="es-CO" dirty="0"/>
          </a:p>
        </p:txBody>
      </p:sp>
      <p:sp>
        <p:nvSpPr>
          <p:cNvPr id="3" name="Marcador de contenido 2"/>
          <p:cNvSpPr>
            <a:spLocks noGrp="1"/>
          </p:cNvSpPr>
          <p:nvPr>
            <p:ph idx="1"/>
          </p:nvPr>
        </p:nvSpPr>
        <p:spPr>
          <a:xfrm>
            <a:off x="699247" y="2191550"/>
            <a:ext cx="10452848" cy="3778945"/>
          </a:xfrm>
        </p:spPr>
        <p:txBody>
          <a:bodyPr>
            <a:noAutofit/>
          </a:bodyPr>
          <a:lstStyle/>
          <a:p>
            <a:pPr algn="just">
              <a:lnSpc>
                <a:spcPct val="120000"/>
              </a:lnSpc>
            </a:pPr>
            <a:r>
              <a:rPr lang="es-CO" sz="1800" dirty="0" smtClean="0"/>
              <a:t>Como </a:t>
            </a:r>
            <a:r>
              <a:rPr lang="es-CO" sz="1800" dirty="0"/>
              <a:t>parte interesada interna de la gestión ambiental de la entidad se identifica a los colaboradores, y con el fin de promover entre ellos buenas prácticas ambientales y el cuidado del medio ambiente, se desarrollaron actividades como sensibilizaciones, jornadas de recolección de prendas de vestir y de residuos con características especiales para un adecuado manejo.</a:t>
            </a:r>
          </a:p>
          <a:p>
            <a:pPr algn="just">
              <a:lnSpc>
                <a:spcPct val="120000"/>
              </a:lnSpc>
            </a:pPr>
            <a:r>
              <a:rPr lang="es-CO" sz="1800" dirty="0"/>
              <a:t>Durante la vigencia 2023 desde Gestión Ambiental se creó la acción de mejora AM-GA-013 relacionada con la “Promoción de acciones de economía circular, producción y consumo sostenible al interior de la Superservicios”, por lo que durante noviembre se </a:t>
            </a:r>
            <a:r>
              <a:rPr lang="es-CO" sz="1800" dirty="0" smtClean="0"/>
              <a:t>desarrolló el </a:t>
            </a:r>
            <a:r>
              <a:rPr lang="es-CO" sz="1800" dirty="0"/>
              <a:t>mes ambiental que tuvo la finalidad de promover buenas prácticas frente a la producción y consumo sostenible, así como la economía circular. </a:t>
            </a:r>
            <a:endParaRPr lang="es-MX" sz="1800" dirty="0"/>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Imagen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737116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565" y="1203046"/>
            <a:ext cx="6673304" cy="3108978"/>
          </a:xfrm>
        </p:spPr>
        <p:txBody>
          <a:bodyPr>
            <a:noAutofit/>
          </a:bodyPr>
          <a:lstStyle/>
          <a:p>
            <a:pPr algn="l"/>
            <a:r>
              <a:rPr lang="es-CO" sz="4400" b="1" dirty="0" smtClean="0">
                <a:solidFill>
                  <a:srgbClr val="0070C0"/>
                </a:solidFill>
              </a:rPr>
              <a:t>Sistema de Gestión de Seguridad y Salud en el Trabajo</a:t>
            </a:r>
            <a:endParaRPr lang="es-CO" sz="4400" b="1" dirty="0">
              <a:solidFill>
                <a:srgbClr val="0070C0"/>
              </a:solidFill>
            </a:endParaRPr>
          </a:p>
        </p:txBody>
      </p:sp>
      <p:sp>
        <p:nvSpPr>
          <p:cNvPr id="3" name="Subtítulo 2"/>
          <p:cNvSpPr>
            <a:spLocks noGrp="1"/>
          </p:cNvSpPr>
          <p:nvPr>
            <p:ph type="subTitle" idx="1"/>
          </p:nvPr>
        </p:nvSpPr>
        <p:spPr>
          <a:xfrm>
            <a:off x="714565" y="4267920"/>
            <a:ext cx="9144000" cy="655306"/>
          </a:xfrm>
        </p:spPr>
        <p:txBody>
          <a:bodyPr/>
          <a:lstStyle/>
          <a:p>
            <a:pPr algn="l"/>
            <a:r>
              <a:rPr lang="es-CO" b="1" dirty="0">
                <a:solidFill>
                  <a:schemeClr val="tx1">
                    <a:lumMod val="50000"/>
                    <a:lumOff val="50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19</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342922" y="1477794"/>
            <a:ext cx="4010878" cy="4109622"/>
          </a:xfrm>
          <a:prstGeom prst="rect">
            <a:avLst/>
          </a:prstGeom>
        </p:spPr>
      </p:pic>
      <p:pic>
        <p:nvPicPr>
          <p:cNvPr id="10" name="Imagen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857738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413814" y="1261609"/>
            <a:ext cx="3669680" cy="3669680"/>
          </a:xfrm>
          <a:prstGeom prst="rect">
            <a:avLst/>
          </a:prstGeom>
        </p:spPr>
      </p:pic>
      <p:sp>
        <p:nvSpPr>
          <p:cNvPr id="2" name="Título 1"/>
          <p:cNvSpPr>
            <a:spLocks noGrp="1"/>
          </p:cNvSpPr>
          <p:nvPr>
            <p:ph type="ctrTitle"/>
          </p:nvPr>
        </p:nvSpPr>
        <p:spPr>
          <a:xfrm>
            <a:off x="373057" y="1729886"/>
            <a:ext cx="10436520" cy="3108978"/>
          </a:xfrm>
        </p:spPr>
        <p:txBody>
          <a:bodyPr anchor="ctr">
            <a:noAutofit/>
          </a:bodyPr>
          <a:lstStyle/>
          <a:p>
            <a:pPr algn="l"/>
            <a:r>
              <a:rPr lang="es-CO" sz="4400" b="1" dirty="0" smtClean="0"/>
              <a:t>Sistema de </a:t>
            </a:r>
            <a:br>
              <a:rPr lang="es-CO" sz="4400" b="1" dirty="0" smtClean="0"/>
            </a:br>
            <a:r>
              <a:rPr lang="es-CO" sz="4400" b="1" dirty="0" smtClean="0"/>
              <a:t>Gestión de Calidad</a:t>
            </a:r>
            <a:br>
              <a:rPr lang="es-CO" sz="4400" b="1" dirty="0" smtClean="0"/>
            </a:br>
            <a:endParaRPr lang="es-CO" sz="4400" b="1" dirty="0"/>
          </a:p>
        </p:txBody>
      </p:sp>
      <p:sp>
        <p:nvSpPr>
          <p:cNvPr id="3" name="Subtítulo 2"/>
          <p:cNvSpPr>
            <a:spLocks noGrp="1"/>
          </p:cNvSpPr>
          <p:nvPr>
            <p:ph type="subTitle" idx="1"/>
          </p:nvPr>
        </p:nvSpPr>
        <p:spPr>
          <a:xfrm>
            <a:off x="436429" y="3490896"/>
            <a:ext cx="9144000" cy="516027"/>
          </a:xfrm>
        </p:spPr>
        <p:txBody>
          <a:bodyPr/>
          <a:lstStyle/>
          <a:p>
            <a:pPr algn="l"/>
            <a:r>
              <a:rPr lang="es-CO" b="1" dirty="0">
                <a:solidFill>
                  <a:schemeClr val="tx1">
                    <a:lumMod val="50000"/>
                    <a:lumOff val="50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2</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036856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sldNum" idx="12"/>
          </p:nvPr>
        </p:nvSpPr>
        <p:spPr>
          <a:xfrm>
            <a:off x="8610600" y="62774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rgbClr val="888888"/>
                </a:solidFill>
                <a:latin typeface="Verdana"/>
                <a:ea typeface="Verdana"/>
                <a:cs typeface="Verdana"/>
                <a:sym typeface="Verdana"/>
              </a:rPr>
              <a:t>20</a:t>
            </a:fld>
            <a:endParaRPr sz="1200" b="0" i="0" u="none" strike="noStrike" cap="none" dirty="0">
              <a:solidFill>
                <a:srgbClr val="888888"/>
              </a:solidFill>
              <a:latin typeface="Verdana"/>
              <a:ea typeface="Verdana"/>
              <a:cs typeface="Verdana"/>
              <a:sym typeface="Verdana"/>
            </a:endParaRPr>
          </a:p>
        </p:txBody>
      </p:sp>
      <p:sp>
        <p:nvSpPr>
          <p:cNvPr id="121" name="Google Shape;121;p2"/>
          <p:cNvSpPr txBox="1">
            <a:spLocks noGrp="1"/>
          </p:cNvSpPr>
          <p:nvPr>
            <p:ph type="title"/>
          </p:nvPr>
        </p:nvSpPr>
        <p:spPr>
          <a:xfrm>
            <a:off x="407244" y="584873"/>
            <a:ext cx="11377511" cy="950898"/>
          </a:xfrm>
          <a:prstGeom prst="rect">
            <a:avLst/>
          </a:prstGeom>
          <a:noFill/>
          <a:ln>
            <a:noFill/>
          </a:ln>
        </p:spPr>
        <p:txBody>
          <a:bodyPr spcFirstLastPara="1" wrap="square" lIns="91425" tIns="45700" rIns="91425" bIns="45700" anchor="ctr" anchorCtr="0">
            <a:noAutofit/>
          </a:bodyPr>
          <a:lstStyle/>
          <a:p>
            <a:pPr lvl="0">
              <a:buClr>
                <a:srgbClr val="000000"/>
              </a:buClr>
              <a:buSzPct val="100000"/>
            </a:pPr>
            <a:r>
              <a:rPr lang="es-ES" sz="2400" b="1" dirty="0">
                <a:solidFill>
                  <a:schemeClr val="tx1">
                    <a:lumMod val="50000"/>
                    <a:lumOff val="50000"/>
                  </a:schemeClr>
                </a:solidFill>
              </a:rPr>
              <a:t>Aspectos relevantes de la implementación del </a:t>
            </a:r>
            <a:r>
              <a:rPr lang="es-ES" sz="2400" b="1" dirty="0" smtClean="0">
                <a:solidFill>
                  <a:schemeClr val="tx1">
                    <a:lumMod val="50000"/>
                    <a:lumOff val="50000"/>
                  </a:schemeClr>
                </a:solidFill>
              </a:rPr>
              <a:t/>
            </a:r>
            <a:br>
              <a:rPr lang="es-ES" sz="2400" b="1" dirty="0" smtClean="0">
                <a:solidFill>
                  <a:schemeClr val="tx1">
                    <a:lumMod val="50000"/>
                    <a:lumOff val="50000"/>
                  </a:schemeClr>
                </a:solidFill>
              </a:rPr>
            </a:br>
            <a:r>
              <a:rPr lang="es-ES" sz="2400" b="1" dirty="0" smtClean="0">
                <a:solidFill>
                  <a:schemeClr val="tx1">
                    <a:lumMod val="75000"/>
                    <a:lumOff val="25000"/>
                  </a:schemeClr>
                </a:solidFill>
              </a:rPr>
              <a:t>Sistema </a:t>
            </a:r>
            <a:r>
              <a:rPr lang="es-ES" sz="2400" b="1" dirty="0">
                <a:solidFill>
                  <a:schemeClr val="tx1">
                    <a:lumMod val="75000"/>
                    <a:lumOff val="25000"/>
                  </a:schemeClr>
                </a:solidFill>
              </a:rPr>
              <a:t>de Gestión de Seguridad y Salud en el Trabajo</a:t>
            </a:r>
            <a:endParaRPr sz="2400" dirty="0">
              <a:solidFill>
                <a:schemeClr val="tx1">
                  <a:lumMod val="75000"/>
                  <a:lumOff val="25000"/>
                </a:schemeClr>
              </a:solidFill>
              <a:sym typeface="Verdana"/>
            </a:endParaRPr>
          </a:p>
        </p:txBody>
      </p:sp>
      <p:sp>
        <p:nvSpPr>
          <p:cNvPr id="2" name="Rectángulo 1"/>
          <p:cNvSpPr/>
          <p:nvPr/>
        </p:nvSpPr>
        <p:spPr>
          <a:xfrm>
            <a:off x="3719292" y="2181920"/>
            <a:ext cx="6865947" cy="4278094"/>
          </a:xfrm>
          <a:prstGeom prst="rect">
            <a:avLst/>
          </a:prstGeom>
        </p:spPr>
        <p:txBody>
          <a:bodyPr wrap="square">
            <a:spAutoFit/>
          </a:bodyPr>
          <a:lstStyle/>
          <a:p>
            <a:r>
              <a:rPr lang="es-MX" sz="1600" dirty="0">
                <a:solidFill>
                  <a:srgbClr val="000000"/>
                </a:solidFill>
                <a:latin typeface="+mj-lt"/>
              </a:rPr>
              <a:t>El </a:t>
            </a:r>
            <a:r>
              <a:rPr lang="es-MX" sz="1600" dirty="0" smtClean="0">
                <a:solidFill>
                  <a:srgbClr val="000000"/>
                </a:solidFill>
                <a:latin typeface="+mj-lt"/>
              </a:rPr>
              <a:t>14 </a:t>
            </a:r>
            <a:r>
              <a:rPr lang="es-MX" sz="1600" dirty="0">
                <a:solidFill>
                  <a:srgbClr val="000000"/>
                </a:solidFill>
                <a:latin typeface="+mj-lt"/>
              </a:rPr>
              <a:t>de septiembre de 2023, el Grupo de Riesgos Laborales del Ministerio de Trabajo realizó visita de inspección al Sistema de Gestión de la Seguridad y Salud en el Trabajo aplicado en la Superservicios</a:t>
            </a:r>
            <a:r>
              <a:rPr lang="es-MX" sz="1600" dirty="0" smtClean="0">
                <a:solidFill>
                  <a:srgbClr val="000000"/>
                </a:solidFill>
                <a:latin typeface="+mj-lt"/>
              </a:rPr>
              <a:t>.</a:t>
            </a:r>
          </a:p>
          <a:p>
            <a:endParaRPr lang="es-MX" sz="1600" dirty="0" smtClean="0">
              <a:solidFill>
                <a:srgbClr val="000000"/>
              </a:solidFill>
              <a:latin typeface="+mj-lt"/>
            </a:endParaRPr>
          </a:p>
          <a:p>
            <a:r>
              <a:rPr lang="es-MX" sz="1600" dirty="0">
                <a:solidFill>
                  <a:srgbClr val="000000"/>
                </a:solidFill>
              </a:rPr>
              <a:t>Como resultado el Ministerio de Trabajo calificó a nuestro SST como un sistema eficaz y con calidad, que cumple con los requisitos contenidos en la normatividad legal vigente y con los procesos establecidos por la entidad. </a:t>
            </a:r>
            <a:endParaRPr lang="es-MX" sz="1600" dirty="0" smtClean="0">
              <a:solidFill>
                <a:srgbClr val="000000"/>
              </a:solidFill>
            </a:endParaRPr>
          </a:p>
          <a:p>
            <a:endParaRPr lang="es-MX" sz="1600" dirty="0" smtClean="0">
              <a:solidFill>
                <a:srgbClr val="000000"/>
              </a:solidFill>
            </a:endParaRPr>
          </a:p>
          <a:p>
            <a:r>
              <a:rPr lang="es-MX" sz="1600" dirty="0">
                <a:solidFill>
                  <a:srgbClr val="000000"/>
                </a:solidFill>
              </a:rPr>
              <a:t>Agradecemos a todos los colaboradores de la entidad que cada día nos apoyan en nuestras actividades. </a:t>
            </a:r>
          </a:p>
          <a:p>
            <a:r>
              <a:rPr lang="es-MX" sz="1600" dirty="0">
                <a:solidFill>
                  <a:srgbClr val="0070C0"/>
                </a:solidFill>
              </a:rPr>
              <a:t/>
            </a:r>
            <a:br>
              <a:rPr lang="es-MX" sz="1600" dirty="0">
                <a:solidFill>
                  <a:srgbClr val="0070C0"/>
                </a:solidFill>
              </a:rPr>
            </a:br>
            <a:r>
              <a:rPr lang="es-MX" sz="1600" b="1" dirty="0">
                <a:solidFill>
                  <a:srgbClr val="0070C0"/>
                </a:solidFill>
              </a:rPr>
              <a:t>¡Felicitaciones al equipo SST de la Dirección de Talento Humano por su compromiso y labor en la Superservicios!</a:t>
            </a:r>
          </a:p>
          <a:p>
            <a:endParaRPr lang="es-MX" sz="1600" dirty="0">
              <a:solidFill>
                <a:srgbClr val="000000"/>
              </a:solidFill>
            </a:endParaRPr>
          </a:p>
          <a:p>
            <a:endParaRPr lang="es-CO" sz="1600" dirty="0">
              <a:latin typeface="+mj-lt"/>
            </a:endParaRP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57788" y="2490757"/>
            <a:ext cx="2313437" cy="2542037"/>
          </a:xfrm>
          <a:prstGeom prst="rect">
            <a:avLst/>
          </a:prstGeom>
        </p:spPr>
      </p:pic>
      <p:pic>
        <p:nvPicPr>
          <p:cNvPr id="9" name="Imagen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955466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sldNum" idx="12"/>
          </p:nvPr>
        </p:nvSpPr>
        <p:spPr>
          <a:xfrm>
            <a:off x="8610600" y="62774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rgbClr val="888888"/>
                </a:solidFill>
                <a:latin typeface="Verdana"/>
                <a:ea typeface="Verdana"/>
                <a:cs typeface="Verdana"/>
                <a:sym typeface="Verdana"/>
              </a:rPr>
              <a:t>21</a:t>
            </a:fld>
            <a:endParaRPr sz="1200" b="0" i="0" u="none" strike="noStrike" cap="none" dirty="0">
              <a:solidFill>
                <a:srgbClr val="888888"/>
              </a:solidFill>
              <a:latin typeface="Verdana"/>
              <a:ea typeface="Verdana"/>
              <a:cs typeface="Verdana"/>
              <a:sym typeface="Verdana"/>
            </a:endParaRPr>
          </a:p>
        </p:txBody>
      </p:sp>
      <p:sp>
        <p:nvSpPr>
          <p:cNvPr id="122" name="Google Shape;122;p2"/>
          <p:cNvSpPr txBox="1"/>
          <p:nvPr/>
        </p:nvSpPr>
        <p:spPr>
          <a:xfrm>
            <a:off x="7239243" y="3395133"/>
            <a:ext cx="3818336" cy="1015622"/>
          </a:xfrm>
          <a:prstGeom prst="rect">
            <a:avLst/>
          </a:prstGeom>
          <a:noFill/>
          <a:ln>
            <a:noFill/>
          </a:ln>
        </p:spPr>
        <p:txBody>
          <a:bodyPr spcFirstLastPara="1" wrap="square" lIns="91425" tIns="45700" rIns="91425" bIns="45700" anchor="t" anchorCtr="0">
            <a:spAutoFit/>
          </a:bodyPr>
          <a:lstStyle/>
          <a:p>
            <a:pPr lvl="0"/>
            <a:r>
              <a:rPr lang="es-MX" sz="1200" dirty="0"/>
              <a:t>Se firma el acta de verificación de </a:t>
            </a:r>
            <a:r>
              <a:rPr lang="es-MX" sz="1200" dirty="0" smtClean="0"/>
              <a:t>cumplimiento </a:t>
            </a:r>
            <a:r>
              <a:rPr lang="es-MX" sz="1200" dirty="0"/>
              <a:t>de los estándares mínimos por parte de la funcionaria Magaly Yakelín Rodríguez del Ministerio de Trabajo, y del Superintendente, Dagoberto Quiroga Collazos.</a:t>
            </a:r>
            <a:endParaRPr lang="es-MX" sz="1200" dirty="0">
              <a:solidFill>
                <a:schemeClr val="dk1"/>
              </a:solidFill>
              <a:latin typeface="Verdana"/>
              <a:ea typeface="Verdana"/>
              <a:cs typeface="Verdana"/>
              <a:sym typeface="Verdana"/>
            </a:endParaRPr>
          </a:p>
        </p:txBody>
      </p:sp>
      <p:pic>
        <p:nvPicPr>
          <p:cNvPr id="4098" name="Picture 2" descr="https://lh5.googleusercontent.com/gVXFeglmbWupDhAmde7m8vQ2NPEwkJqByKKOXhAeHeBQOuQqqpNxK3sw3DS-wZ9gGeUruFGDPk2SGJIpXBS6K0eSLSqGnPx2cqdu2xcgifKPpwGClCcSLR_wcr1dYOMtuA=w1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23" y="2507030"/>
            <a:ext cx="5688495" cy="2652366"/>
          </a:xfrm>
          <a:prstGeom prst="rect">
            <a:avLst/>
          </a:prstGeom>
          <a:extLst>
            <a:ext uri="{909E8E84-426E-40DD-AFC4-6F175D3DCCD1}">
              <a14:hiddenFill xmlns:a14="http://schemas.microsoft.com/office/drawing/2010/main">
                <a:solidFill>
                  <a:srgbClr val="FFFFFF"/>
                </a:solidFill>
              </a14:hiddenFill>
            </a:ext>
          </a:extLst>
        </p:spPr>
      </p:pic>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Google Shape;121;p2"/>
          <p:cNvSpPr txBox="1">
            <a:spLocks/>
          </p:cNvSpPr>
          <p:nvPr/>
        </p:nvSpPr>
        <p:spPr>
          <a:xfrm>
            <a:off x="407244" y="584873"/>
            <a:ext cx="11377511" cy="950898"/>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dk1"/>
              </a:buClr>
              <a:buSzPts val="1800"/>
              <a:buNone/>
              <a:defRPr sz="4400" kern="1200">
                <a:solidFill>
                  <a:schemeClr val="tx1"/>
                </a:solidFill>
                <a:latin typeface="Verdana" panose="020B0604030504040204" pitchFamily="34" charset="0"/>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Clr>
                <a:srgbClr val="000000"/>
              </a:buClr>
              <a:buSzPct val="100000"/>
            </a:pPr>
            <a:r>
              <a:rPr lang="es-MX" sz="2400" b="1" dirty="0" smtClean="0">
                <a:solidFill>
                  <a:schemeClr val="tx1">
                    <a:lumMod val="50000"/>
                    <a:lumOff val="50000"/>
                  </a:schemeClr>
                </a:solidFill>
              </a:rPr>
              <a:t>Aspectos relevantes de la implementación del </a:t>
            </a:r>
            <a:br>
              <a:rPr lang="es-MX" sz="2400" b="1" dirty="0" smtClean="0">
                <a:solidFill>
                  <a:schemeClr val="tx1">
                    <a:lumMod val="50000"/>
                    <a:lumOff val="50000"/>
                  </a:schemeClr>
                </a:solidFill>
              </a:rPr>
            </a:br>
            <a:r>
              <a:rPr lang="es-MX" sz="2400" b="1" dirty="0" smtClean="0">
                <a:solidFill>
                  <a:schemeClr val="tx1">
                    <a:lumMod val="75000"/>
                    <a:lumOff val="25000"/>
                  </a:schemeClr>
                </a:solidFill>
              </a:rPr>
              <a:t>Sistema de Gestión de Seguridad y Salud en el Trabajo</a:t>
            </a:r>
            <a:endParaRPr lang="es-MX" sz="2400" dirty="0">
              <a:solidFill>
                <a:schemeClr val="tx1">
                  <a:lumMod val="75000"/>
                  <a:lumOff val="25000"/>
                </a:schemeClr>
              </a:solidFill>
              <a:sym typeface="Verdana"/>
            </a:endParaRPr>
          </a:p>
        </p:txBody>
      </p:sp>
      <p:pic>
        <p:nvPicPr>
          <p:cNvPr id="9" name="Imagen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10023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74CBB0B-5D0C-43FE-9043-22172208F6F8}" type="slidenum">
              <a:rPr lang="es-CO" smtClean="0"/>
              <a:t>22</a:t>
            </a:fld>
            <a:endParaRPr lang="es-CO" dirty="0"/>
          </a:p>
        </p:txBody>
      </p:sp>
      <p:graphicFrame>
        <p:nvGraphicFramePr>
          <p:cNvPr id="6" name="Marcador de contenido 1"/>
          <p:cNvGraphicFramePr>
            <a:graphicFrameLocks/>
          </p:cNvGraphicFramePr>
          <p:nvPr>
            <p:extLst>
              <p:ext uri="{D42A27DB-BD31-4B8C-83A1-F6EECF244321}">
                <p14:modId xmlns:p14="http://schemas.microsoft.com/office/powerpoint/2010/main" val="2340736534"/>
              </p:ext>
            </p:extLst>
          </p:nvPr>
        </p:nvGraphicFramePr>
        <p:xfrm>
          <a:off x="750956" y="1061303"/>
          <a:ext cx="10797951" cy="295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1"/>
          <p:cNvGraphicFramePr>
            <a:graphicFrameLocks/>
          </p:cNvGraphicFramePr>
          <p:nvPr>
            <p:extLst>
              <p:ext uri="{D42A27DB-BD31-4B8C-83A1-F6EECF244321}">
                <p14:modId xmlns:p14="http://schemas.microsoft.com/office/powerpoint/2010/main" val="3156739871"/>
              </p:ext>
            </p:extLst>
          </p:nvPr>
        </p:nvGraphicFramePr>
        <p:xfrm>
          <a:off x="750956" y="3213374"/>
          <a:ext cx="10797951" cy="3246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1"/>
          <p:cNvSpPr>
            <a:spLocks noGrp="1"/>
          </p:cNvSpPr>
          <p:nvPr>
            <p:ph type="title"/>
          </p:nvPr>
        </p:nvSpPr>
        <p:spPr>
          <a:xfrm>
            <a:off x="501537" y="335953"/>
            <a:ext cx="8275569" cy="1054525"/>
          </a:xfrm>
        </p:spPr>
        <p:txBody>
          <a:bodyPr>
            <a:noAutofit/>
          </a:bodyPr>
          <a:lstStyle/>
          <a:p>
            <a:r>
              <a:rPr lang="es-MX" sz="4000" b="1" dirty="0" smtClean="0">
                <a:solidFill>
                  <a:schemeClr val="bg2">
                    <a:lumMod val="50000"/>
                  </a:schemeClr>
                </a:solidFill>
                <a:ea typeface="Verdana" panose="020B0604030504040204" pitchFamily="34" charset="0"/>
                <a:sym typeface="Work Sans"/>
              </a:rPr>
              <a:t>Peligros Identificados </a:t>
            </a:r>
            <a:endParaRPr lang="es-CO" sz="4000" b="1" dirty="0">
              <a:solidFill>
                <a:schemeClr val="bg2">
                  <a:lumMod val="50000"/>
                </a:schemeClr>
              </a:solidFill>
              <a:ea typeface="Verdana" panose="020B0604030504040204" pitchFamily="34" charset="0"/>
            </a:endParaRPr>
          </a:p>
        </p:txBody>
      </p:sp>
      <p:sp>
        <p:nvSpPr>
          <p:cNvPr id="10" name="Rectángulo 9"/>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Imagen 7"/>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401740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74CBB0B-5D0C-43FE-9043-22172208F6F8}" type="slidenum">
              <a:rPr lang="es-CO" smtClean="0"/>
              <a:t>23</a:t>
            </a:fld>
            <a:endParaRPr lang="es-CO" dirty="0"/>
          </a:p>
        </p:txBody>
      </p:sp>
      <p:graphicFrame>
        <p:nvGraphicFramePr>
          <p:cNvPr id="8" name="Marcador de contenido 1"/>
          <p:cNvGraphicFramePr>
            <a:graphicFrameLocks/>
          </p:cNvGraphicFramePr>
          <p:nvPr>
            <p:extLst>
              <p:ext uri="{D42A27DB-BD31-4B8C-83A1-F6EECF244321}">
                <p14:modId xmlns:p14="http://schemas.microsoft.com/office/powerpoint/2010/main" val="1243167973"/>
              </p:ext>
            </p:extLst>
          </p:nvPr>
        </p:nvGraphicFramePr>
        <p:xfrm>
          <a:off x="599507" y="1471519"/>
          <a:ext cx="10930411" cy="390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Título 1"/>
          <p:cNvSpPr txBox="1">
            <a:spLocks/>
          </p:cNvSpPr>
          <p:nvPr/>
        </p:nvSpPr>
        <p:spPr>
          <a:xfrm>
            <a:off x="501537" y="335953"/>
            <a:ext cx="8275569" cy="1054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4000" b="1" dirty="0" smtClean="0">
                <a:solidFill>
                  <a:schemeClr val="bg2">
                    <a:lumMod val="50000"/>
                  </a:schemeClr>
                </a:solidFill>
                <a:ea typeface="Verdana" panose="020B0604030504040204" pitchFamily="34" charset="0"/>
                <a:sym typeface="Work Sans"/>
              </a:rPr>
              <a:t>Peligros Identificados </a:t>
            </a:r>
            <a:endParaRPr lang="es-CO" sz="4000" b="1" dirty="0">
              <a:solidFill>
                <a:schemeClr val="bg2">
                  <a:lumMod val="50000"/>
                </a:schemeClr>
              </a:solidFill>
              <a:ea typeface="Verdana" panose="020B0604030504040204" pitchFamily="34" charset="0"/>
            </a:endParaRPr>
          </a:p>
        </p:txBody>
      </p:sp>
      <p:pic>
        <p:nvPicPr>
          <p:cNvPr id="7" name="Imagen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458382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74CBB0B-5D0C-43FE-9043-22172208F6F8}" type="slidenum">
              <a:rPr lang="es-CO" smtClean="0"/>
              <a:t>24</a:t>
            </a:fld>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2062768474"/>
              </p:ext>
            </p:extLst>
          </p:nvPr>
        </p:nvGraphicFramePr>
        <p:xfrm>
          <a:off x="1436282" y="1444635"/>
          <a:ext cx="9627352" cy="4096857"/>
        </p:xfrm>
        <a:graphic>
          <a:graphicData uri="http://schemas.openxmlformats.org/drawingml/2006/table">
            <a:tbl>
              <a:tblPr firstRow="1" bandRow="1">
                <a:tableStyleId>{69012ECD-51FC-41F1-AA8D-1B2483CD663E}</a:tableStyleId>
              </a:tblPr>
              <a:tblGrid>
                <a:gridCol w="1680259">
                  <a:extLst>
                    <a:ext uri="{9D8B030D-6E8A-4147-A177-3AD203B41FA5}">
                      <a16:colId xmlns:a16="http://schemas.microsoft.com/office/drawing/2014/main" val="2325352501"/>
                    </a:ext>
                  </a:extLst>
                </a:gridCol>
                <a:gridCol w="7947093">
                  <a:extLst>
                    <a:ext uri="{9D8B030D-6E8A-4147-A177-3AD203B41FA5}">
                      <a16:colId xmlns:a16="http://schemas.microsoft.com/office/drawing/2014/main" val="1108674159"/>
                    </a:ext>
                  </a:extLst>
                </a:gridCol>
              </a:tblGrid>
              <a:tr h="277616">
                <a:tc>
                  <a:txBody>
                    <a:bodyPr/>
                    <a:lstStyle/>
                    <a:p>
                      <a:pPr algn="ctr" fontAlgn="ctr"/>
                      <a:r>
                        <a:rPr lang="es-CO" sz="1200" u="none" strike="noStrike" dirty="0">
                          <a:effectLst/>
                        </a:rPr>
                        <a:t>CÓDIGO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200" u="none" strike="noStrike" dirty="0">
                          <a:effectLst/>
                        </a:rPr>
                        <a:t>NOMBRE DOCUMENTO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13937582"/>
                  </a:ext>
                </a:extLst>
              </a:tr>
              <a:tr h="277616">
                <a:tc>
                  <a:txBody>
                    <a:bodyPr/>
                    <a:lstStyle/>
                    <a:p>
                      <a:pPr algn="ctr" fontAlgn="ctr"/>
                      <a:r>
                        <a:rPr lang="es-CO" sz="1100" u="none" strike="noStrike" dirty="0">
                          <a:effectLst/>
                        </a:rPr>
                        <a:t>GH-F-118</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HOJA DE VIDA BRIGADISTAS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03330768"/>
                  </a:ext>
                </a:extLst>
              </a:tr>
              <a:tr h="277616">
                <a:tc>
                  <a:txBody>
                    <a:bodyPr/>
                    <a:lstStyle/>
                    <a:p>
                      <a:pPr algn="ctr" fontAlgn="ctr"/>
                      <a:r>
                        <a:rPr lang="es-CO" sz="1100" u="none" strike="noStrike" dirty="0">
                          <a:effectLst/>
                        </a:rPr>
                        <a:t>GH-F-109</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PROFESIOGRAMA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78047571"/>
                  </a:ext>
                </a:extLst>
              </a:tr>
              <a:tr h="277616">
                <a:tc>
                  <a:txBody>
                    <a:bodyPr/>
                    <a:lstStyle/>
                    <a:p>
                      <a:pPr algn="ctr" fontAlgn="ctr"/>
                      <a:r>
                        <a:rPr lang="es-CO" sz="1100" u="none" strike="noStrike" dirty="0">
                          <a:effectLst/>
                        </a:rPr>
                        <a:t>GH-F-171</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MATRIZ DE IDENTIFICACIÓN Y SEGUIMIENTO A CONFLICTOS DE INTERESES FUNCIONARIOS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37238793"/>
                  </a:ext>
                </a:extLst>
              </a:tr>
              <a:tr h="277616">
                <a:tc>
                  <a:txBody>
                    <a:bodyPr/>
                    <a:lstStyle/>
                    <a:p>
                      <a:pPr algn="ctr" fontAlgn="ctr"/>
                      <a:r>
                        <a:rPr lang="es-CO" sz="1100" u="none" strike="noStrike" dirty="0">
                          <a:effectLst/>
                        </a:rPr>
                        <a:t>GH-F-107</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AUTO-REPORTE DE CONDICIONES DE SALUD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17363759"/>
                  </a:ext>
                </a:extLst>
              </a:tr>
              <a:tr h="277616">
                <a:tc>
                  <a:txBody>
                    <a:bodyPr/>
                    <a:lstStyle/>
                    <a:p>
                      <a:pPr algn="ctr" fontAlgn="ctr"/>
                      <a:r>
                        <a:rPr lang="es-CO" sz="1100" u="none" strike="noStrike" dirty="0">
                          <a:effectLst/>
                        </a:rPr>
                        <a:t>GH-R-001</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NORMOGRAMA PROCESO GESTIÓN TALENTO HUMANO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6204939"/>
                  </a:ext>
                </a:extLst>
              </a:tr>
              <a:tr h="277616">
                <a:tc>
                  <a:txBody>
                    <a:bodyPr/>
                    <a:lstStyle/>
                    <a:p>
                      <a:pPr algn="ctr" fontAlgn="ctr"/>
                      <a:r>
                        <a:rPr lang="es-CO" sz="1100" u="none" strike="noStrike" dirty="0">
                          <a:effectLst/>
                        </a:rPr>
                        <a:t>GH-PG-010</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PROGRAMA DE GESTIÓN DE LA VELOCIDAD SEGURA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28728759"/>
                  </a:ext>
                </a:extLst>
              </a:tr>
              <a:tr h="277616">
                <a:tc>
                  <a:txBody>
                    <a:bodyPr/>
                    <a:lstStyle/>
                    <a:p>
                      <a:pPr marL="0" algn="ctr" defTabSz="914400" rtl="0" eaLnBrk="1" fontAlgn="ctr" latinLnBrk="0" hangingPunct="1"/>
                      <a:r>
                        <a:rPr lang="es-CO" sz="1100" u="none" strike="noStrike" kern="1200" dirty="0">
                          <a:effectLst/>
                        </a:rPr>
                        <a:t>GH-PG-011</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PROGRAMA DE PREVENCIÓN DE LA FATIGA</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40389057"/>
                  </a:ext>
                </a:extLst>
              </a:tr>
              <a:tr h="277616">
                <a:tc>
                  <a:txBody>
                    <a:bodyPr/>
                    <a:lstStyle/>
                    <a:p>
                      <a:pPr marL="0" algn="ctr" defTabSz="914400" rtl="0" eaLnBrk="1" fontAlgn="ctr" latinLnBrk="0" hangingPunct="1"/>
                      <a:r>
                        <a:rPr lang="es-CO" sz="1100" u="none" strike="noStrike" kern="1200" dirty="0">
                          <a:effectLst/>
                        </a:rPr>
                        <a:t>GH-PG-012</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PROGRAMA DE PREVENCIÓN DE LA DISTRACCIÓN AL CONDUCIR</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22437258"/>
                  </a:ext>
                </a:extLst>
              </a:tr>
              <a:tr h="487849">
                <a:tc>
                  <a:txBody>
                    <a:bodyPr/>
                    <a:lstStyle/>
                    <a:p>
                      <a:pPr marL="0" algn="ctr" defTabSz="914400" rtl="0" eaLnBrk="1" fontAlgn="ctr" latinLnBrk="0" hangingPunct="1"/>
                      <a:r>
                        <a:rPr lang="es-CO" sz="1100" u="none" strike="noStrike" kern="1200" dirty="0">
                          <a:effectLst/>
                        </a:rPr>
                        <a:t>GH-P-012</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PROCEDIMIENTOIDENTIFICACIÓN DE PELIGROS,EVALUACIÓN, VALORACIÓN DE RIESGOSYDETERMINACIÓN DE </a:t>
                      </a:r>
                      <a:r>
                        <a:rPr lang="es-CO" sz="1100" u="none" strike="noStrike" kern="1200" dirty="0" smtClean="0">
                          <a:effectLst/>
                        </a:rPr>
                        <a:t>CONTROLES</a:t>
                      </a:r>
                      <a:endParaRPr lang="es-CO" sz="1100" u="none" strike="noStrike" kern="1200" dirty="0" smtClean="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40412533"/>
                  </a:ext>
                </a:extLst>
              </a:tr>
              <a:tr h="277616">
                <a:tc>
                  <a:txBody>
                    <a:bodyPr/>
                    <a:lstStyle/>
                    <a:p>
                      <a:pPr marL="0" algn="ctr" defTabSz="914400" rtl="0" eaLnBrk="1" fontAlgn="ctr" latinLnBrk="0" hangingPunct="1"/>
                      <a:r>
                        <a:rPr lang="es-CO" sz="1100" u="none" strike="noStrike" kern="1200" dirty="0">
                          <a:effectLst/>
                        </a:rPr>
                        <a:t>GH-F-088</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MATRIZ DE IDENTIFICACIÓN DE PELIGROS, VALORACIÓN DE RIESGOS Y DETERMINACIÓN DE CONTROLES</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57935044"/>
                  </a:ext>
                </a:extLst>
              </a:tr>
              <a:tr h="277616">
                <a:tc>
                  <a:txBody>
                    <a:bodyPr/>
                    <a:lstStyle/>
                    <a:p>
                      <a:pPr marL="0" algn="ctr" defTabSz="914400" rtl="0" eaLnBrk="1" fontAlgn="ctr" latinLnBrk="0" hangingPunct="1"/>
                      <a:r>
                        <a:rPr lang="es-CO" sz="1100" u="none" strike="noStrike" kern="1200" dirty="0">
                          <a:effectLst/>
                        </a:rPr>
                        <a:t>GH-M-006</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MANUAL PRÁCTICAS LABORALES Y JUDICATURAS</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81910645"/>
                  </a:ext>
                </a:extLst>
              </a:tr>
              <a:tr h="277616">
                <a:tc>
                  <a:txBody>
                    <a:bodyPr/>
                    <a:lstStyle/>
                    <a:p>
                      <a:pPr marL="0" algn="ctr" defTabSz="914400" rtl="0" eaLnBrk="1" fontAlgn="ctr" latinLnBrk="0" hangingPunct="1"/>
                      <a:r>
                        <a:rPr lang="es-CO" sz="1100" u="none" strike="noStrike" kern="1200" dirty="0">
                          <a:effectLst/>
                        </a:rPr>
                        <a:t>GH-P-013</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PROCEDIMIENTO SEGURIDAD Y SALUD EN EL TRABAJO</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95498466"/>
                  </a:ext>
                </a:extLst>
              </a:tr>
              <a:tr h="277616">
                <a:tc>
                  <a:txBody>
                    <a:bodyPr/>
                    <a:lstStyle/>
                    <a:p>
                      <a:pPr marL="0" algn="ctr" defTabSz="914400" rtl="0" eaLnBrk="1" fontAlgn="ctr" latinLnBrk="0" hangingPunct="1"/>
                      <a:r>
                        <a:rPr lang="es-CO" sz="1100" u="none" strike="noStrike" kern="1200" dirty="0">
                          <a:effectLst/>
                        </a:rPr>
                        <a:t>GH-PG-004</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PROGRAMA DE VIGILANCIA EPIDEMIOLÓGICO EN PELIGRO PSICOSOCIAL</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94468580"/>
                  </a:ext>
                </a:extLst>
              </a:tr>
            </a:tbl>
          </a:graphicData>
        </a:graphic>
      </p:graphicFrame>
      <p:sp>
        <p:nvSpPr>
          <p:cNvPr id="6" name="Título 1"/>
          <p:cNvSpPr>
            <a:spLocks noGrp="1"/>
          </p:cNvSpPr>
          <p:nvPr>
            <p:ph type="title"/>
          </p:nvPr>
        </p:nvSpPr>
        <p:spPr>
          <a:xfrm>
            <a:off x="352829" y="594484"/>
            <a:ext cx="8726750" cy="379235"/>
          </a:xfrm>
        </p:spPr>
        <p:txBody>
          <a:bodyPr>
            <a:noAutofit/>
          </a:bodyPr>
          <a:lstStyle/>
          <a:p>
            <a:r>
              <a:rPr lang="es-CO" sz="3600" b="1" dirty="0">
                <a:solidFill>
                  <a:schemeClr val="bg2">
                    <a:lumMod val="50000"/>
                  </a:schemeClr>
                </a:solidFill>
                <a:ea typeface="Verdana" panose="020B0604030504040204" pitchFamily="34" charset="0"/>
              </a:rPr>
              <a:t>Actualización documental</a:t>
            </a:r>
          </a:p>
        </p:txBody>
      </p:sp>
      <p:sp>
        <p:nvSpPr>
          <p:cNvPr id="7" name="Marcador de contenido 2">
            <a:extLst>
              <a:ext uri="{FF2B5EF4-FFF2-40B4-BE49-F238E27FC236}">
                <a16:creationId xmlns:a16="http://schemas.microsoft.com/office/drawing/2014/main" id="{237EECC9-BC23-3DD0-A3B8-69E66B9540C3}"/>
              </a:ext>
            </a:extLst>
          </p:cNvPr>
          <p:cNvSpPr txBox="1">
            <a:spLocks/>
          </p:cNvSpPr>
          <p:nvPr/>
        </p:nvSpPr>
        <p:spPr>
          <a:xfrm>
            <a:off x="4311535" y="5835950"/>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437958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74CBB0B-5D0C-43FE-9043-22172208F6F8}" type="slidenum">
              <a:rPr lang="es-CO" smtClean="0"/>
              <a:t>25</a:t>
            </a:fld>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1887011548"/>
              </p:ext>
            </p:extLst>
          </p:nvPr>
        </p:nvGraphicFramePr>
        <p:xfrm>
          <a:off x="3032866" y="1555451"/>
          <a:ext cx="5682211" cy="3996651"/>
        </p:xfrm>
        <a:graphic>
          <a:graphicData uri="http://schemas.openxmlformats.org/drawingml/2006/table">
            <a:tbl>
              <a:tblPr firstRow="1" bandRow="1">
                <a:tableStyleId>{69012ECD-51FC-41F1-AA8D-1B2483CD663E}</a:tableStyleId>
              </a:tblPr>
              <a:tblGrid>
                <a:gridCol w="991715">
                  <a:extLst>
                    <a:ext uri="{9D8B030D-6E8A-4147-A177-3AD203B41FA5}">
                      <a16:colId xmlns:a16="http://schemas.microsoft.com/office/drawing/2014/main" val="3609889648"/>
                    </a:ext>
                  </a:extLst>
                </a:gridCol>
                <a:gridCol w="4690496">
                  <a:extLst>
                    <a:ext uri="{9D8B030D-6E8A-4147-A177-3AD203B41FA5}">
                      <a16:colId xmlns:a16="http://schemas.microsoft.com/office/drawing/2014/main" val="3423267297"/>
                    </a:ext>
                  </a:extLst>
                </a:gridCol>
              </a:tblGrid>
              <a:tr h="356427">
                <a:tc>
                  <a:txBody>
                    <a:bodyPr/>
                    <a:lstStyle/>
                    <a:p>
                      <a:pPr algn="ctr" fontAlgn="ctr"/>
                      <a:r>
                        <a:rPr lang="es-CO" sz="1200" u="none" strike="noStrike" dirty="0">
                          <a:effectLst/>
                        </a:rPr>
                        <a:t>CÓDIGO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200" u="none" strike="noStrike" dirty="0">
                          <a:effectLst/>
                        </a:rPr>
                        <a:t>NOMBRE DOCUMENTO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53587404"/>
                  </a:ext>
                </a:extLst>
              </a:tr>
              <a:tr h="359968">
                <a:tc>
                  <a:txBody>
                    <a:bodyPr/>
                    <a:lstStyle/>
                    <a:p>
                      <a:pPr marL="0" algn="ctr" defTabSz="914400" rtl="0" eaLnBrk="1" fontAlgn="ctr" latinLnBrk="0" hangingPunct="1"/>
                      <a:r>
                        <a:rPr lang="es-CO" sz="1100" u="none" strike="noStrike" kern="1200" dirty="0">
                          <a:effectLst/>
                        </a:rPr>
                        <a:t>GH-PG-013</a:t>
                      </a:r>
                      <a:endParaRPr lang="es-CO"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r>
                        <a:rPr lang="es-CO" sz="1100" u="none" strike="noStrike" kern="1200" dirty="0">
                          <a:effectLst/>
                        </a:rPr>
                        <a:t>PROGRAMA PARA LA PROTECCIÓN DE ACTORES VIALES VULNERABLES</a:t>
                      </a:r>
                      <a:endParaRPr lang="es-CO"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73080421"/>
                  </a:ext>
                </a:extLst>
              </a:tr>
              <a:tr h="359968">
                <a:tc>
                  <a:txBody>
                    <a:bodyPr/>
                    <a:lstStyle/>
                    <a:p>
                      <a:pPr algn="ctr" fontAlgn="ctr"/>
                      <a:r>
                        <a:rPr lang="es-CO" sz="1100" u="none" strike="noStrike" dirty="0">
                          <a:effectLst/>
                        </a:rPr>
                        <a:t>GH-PG-002</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PROGRAMA DE ORDEN Y ASEO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35627786"/>
                  </a:ext>
                </a:extLst>
              </a:tr>
              <a:tr h="359968">
                <a:tc>
                  <a:txBody>
                    <a:bodyPr/>
                    <a:lstStyle/>
                    <a:p>
                      <a:pPr algn="ctr" fontAlgn="ctr"/>
                      <a:r>
                        <a:rPr lang="es-CO" sz="1100" u="none" strike="noStrike" dirty="0">
                          <a:effectLst/>
                        </a:rPr>
                        <a:t>GH-F-157</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INSPECCIÓN DE VEHICULOS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70080472"/>
                  </a:ext>
                </a:extLst>
              </a:tr>
              <a:tr h="359968">
                <a:tc>
                  <a:txBody>
                    <a:bodyPr/>
                    <a:lstStyle/>
                    <a:p>
                      <a:pPr algn="ctr" fontAlgn="ctr"/>
                      <a:r>
                        <a:rPr lang="es-CO" sz="1100" u="none" strike="noStrike" dirty="0">
                          <a:effectLst/>
                        </a:rPr>
                        <a:t>GH-P-013</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PROCEDIMIENTO REPORTE E INVESTIGACIÓN DE INCIDENTES Y ACCIDENTES DE TRABAJO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29060293"/>
                  </a:ext>
                </a:extLst>
              </a:tr>
              <a:tr h="359968">
                <a:tc>
                  <a:txBody>
                    <a:bodyPr/>
                    <a:lstStyle/>
                    <a:p>
                      <a:pPr algn="ctr" fontAlgn="ctr"/>
                      <a:r>
                        <a:rPr lang="es-CO" sz="1100" u="none" strike="noStrike" dirty="0">
                          <a:effectLst/>
                        </a:rPr>
                        <a:t>GH-PG-005</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 PROGRAMA PREVENCIÓN DESORDENES MUSCULO ESQUELETICO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02569372"/>
                  </a:ext>
                </a:extLst>
              </a:tr>
              <a:tr h="359968">
                <a:tc>
                  <a:txBody>
                    <a:bodyPr/>
                    <a:lstStyle/>
                    <a:p>
                      <a:pPr algn="ctr" fontAlgn="ctr"/>
                      <a:r>
                        <a:rPr lang="es-CO" sz="1100" u="none" strike="noStrike" dirty="0">
                          <a:effectLst/>
                        </a:rPr>
                        <a:t>GH-PG-009</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PROGRAMA DE PREVENCIÓN DE CONSUMO ALCOHOL, DROGAS Y TABACO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8462196"/>
                  </a:ext>
                </a:extLst>
              </a:tr>
              <a:tr h="359968">
                <a:tc>
                  <a:txBody>
                    <a:bodyPr/>
                    <a:lstStyle/>
                    <a:p>
                      <a:pPr algn="ctr" fontAlgn="ctr"/>
                      <a:r>
                        <a:rPr lang="es-CO" sz="1100" u="none" strike="noStrike" dirty="0">
                          <a:effectLst/>
                        </a:rPr>
                        <a:t>GH-F-178</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INVESTIGACIÓN DE ENFERMEDAD LABORAL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6907729"/>
                  </a:ext>
                </a:extLst>
              </a:tr>
              <a:tr h="359968">
                <a:tc>
                  <a:txBody>
                    <a:bodyPr/>
                    <a:lstStyle/>
                    <a:p>
                      <a:pPr algn="ctr" fontAlgn="ctr"/>
                      <a:r>
                        <a:rPr lang="es-CO" sz="1100" u="none" strike="noStrike" dirty="0">
                          <a:effectLst/>
                        </a:rPr>
                        <a:t>GH-PG-005</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PROGRAMA PREVENCIÓN Y CONTROL DESORDENES MUSCULO ESQUELETICO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418577674"/>
                  </a:ext>
                </a:extLst>
              </a:tr>
              <a:tr h="359968">
                <a:tc>
                  <a:txBody>
                    <a:bodyPr/>
                    <a:lstStyle/>
                    <a:p>
                      <a:pPr algn="ctr" fontAlgn="ctr"/>
                      <a:r>
                        <a:rPr lang="es-CO" sz="1100" u="none" strike="noStrike" dirty="0">
                          <a:effectLst/>
                        </a:rPr>
                        <a:t>GH-F-012</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PROCEDIMIENTO IDENTIFICACIÓN DE PELIGROS, EVALUACIÓN, VALORACIÓN DE RIESGOS Y DETERMINACIÓN DE CONTROLES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55546659"/>
                  </a:ext>
                </a:extLst>
              </a:tr>
            </a:tbl>
          </a:graphicData>
        </a:graphic>
      </p:graphicFrame>
      <p:sp>
        <p:nvSpPr>
          <p:cNvPr id="7" name="Marcador de contenido 2">
            <a:extLst>
              <a:ext uri="{FF2B5EF4-FFF2-40B4-BE49-F238E27FC236}">
                <a16:creationId xmlns:a16="http://schemas.microsoft.com/office/drawing/2014/main" id="{237EECC9-BC23-3DD0-A3B8-69E66B9540C3}"/>
              </a:ext>
            </a:extLst>
          </p:cNvPr>
          <p:cNvSpPr txBox="1">
            <a:spLocks/>
          </p:cNvSpPr>
          <p:nvPr/>
        </p:nvSpPr>
        <p:spPr>
          <a:xfrm>
            <a:off x="4214111" y="5745116"/>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Título 1"/>
          <p:cNvSpPr txBox="1">
            <a:spLocks/>
          </p:cNvSpPr>
          <p:nvPr/>
        </p:nvSpPr>
        <p:spPr>
          <a:xfrm>
            <a:off x="352829" y="594484"/>
            <a:ext cx="8726750" cy="37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CO" sz="3600" b="1" dirty="0" smtClean="0">
                <a:solidFill>
                  <a:schemeClr val="bg2">
                    <a:lumMod val="50000"/>
                  </a:schemeClr>
                </a:solidFill>
                <a:ea typeface="Verdana" panose="020B0604030504040204" pitchFamily="34" charset="0"/>
              </a:rPr>
              <a:t>Actualización documental</a:t>
            </a:r>
            <a:endParaRPr lang="es-CO" sz="3600" b="1" dirty="0">
              <a:solidFill>
                <a:schemeClr val="bg2">
                  <a:lumMod val="50000"/>
                </a:schemeClr>
              </a:solidFill>
              <a:ea typeface="Verdana" panose="020B0604030504040204" pitchFamily="34" charset="0"/>
            </a:endParaRPr>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004476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801" y="1992301"/>
            <a:ext cx="9750216" cy="1677825"/>
          </a:xfrm>
        </p:spPr>
        <p:txBody>
          <a:bodyPr>
            <a:noAutofit/>
          </a:bodyPr>
          <a:lstStyle/>
          <a:p>
            <a:pPr algn="l"/>
            <a:r>
              <a:rPr lang="es-ES" sz="4800" b="1" dirty="0" smtClean="0">
                <a:solidFill>
                  <a:schemeClr val="accent2">
                    <a:lumMod val="75000"/>
                  </a:schemeClr>
                </a:solidFill>
              </a:rPr>
              <a:t>Sistema de Gestión Antisoborno SGAS</a:t>
            </a:r>
            <a:endParaRPr lang="es-CO" sz="4800" b="1" dirty="0">
              <a:solidFill>
                <a:schemeClr val="accent2">
                  <a:lumMod val="75000"/>
                </a:schemeClr>
              </a:solidFill>
            </a:endParaRPr>
          </a:p>
        </p:txBody>
      </p:sp>
      <p:sp>
        <p:nvSpPr>
          <p:cNvPr id="3" name="Subtítulo 2"/>
          <p:cNvSpPr>
            <a:spLocks noGrp="1"/>
          </p:cNvSpPr>
          <p:nvPr>
            <p:ph type="subTitle" idx="1"/>
          </p:nvPr>
        </p:nvSpPr>
        <p:spPr>
          <a:xfrm>
            <a:off x="810801" y="3670127"/>
            <a:ext cx="9144000" cy="1655762"/>
          </a:xfrm>
        </p:spPr>
        <p:txBody>
          <a:bodyPr/>
          <a:lstStyle/>
          <a:p>
            <a:pPr algn="l"/>
            <a:r>
              <a:rPr lang="es-CO" b="1" dirty="0">
                <a:solidFill>
                  <a:schemeClr val="tx1">
                    <a:lumMod val="65000"/>
                    <a:lumOff val="35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26</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p:cNvPicPr>
            <a:picLocks noChangeAspect="1"/>
          </p:cNvPicPr>
          <p:nvPr/>
        </p:nvPicPr>
        <p:blipFill>
          <a:blip r:embed="rId2" cstate="hq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333206" y="1551668"/>
            <a:ext cx="4260238" cy="4236915"/>
          </a:xfrm>
          <a:prstGeom prst="rect">
            <a:avLst/>
          </a:prstGeom>
        </p:spPr>
      </p:pic>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42723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903" y="249459"/>
            <a:ext cx="11134164" cy="1417667"/>
          </a:xfrm>
        </p:spPr>
        <p:txBody>
          <a:bodyPr>
            <a:noAutofit/>
          </a:bodyPr>
          <a:lstStyle/>
          <a:p>
            <a:r>
              <a:rPr lang="es-ES" sz="2800" b="1" dirty="0">
                <a:solidFill>
                  <a:schemeClr val="tx1">
                    <a:lumMod val="65000"/>
                    <a:lumOff val="35000"/>
                  </a:schemeClr>
                </a:solidFill>
              </a:rPr>
              <a:t>Aspectos relevantes de la implementación del </a:t>
            </a:r>
            <a:r>
              <a:rPr lang="es-ES" sz="2800" b="1" dirty="0" smtClean="0">
                <a:solidFill>
                  <a:schemeClr val="tx1">
                    <a:lumMod val="65000"/>
                    <a:lumOff val="35000"/>
                  </a:schemeClr>
                </a:solidFill>
              </a:rPr>
              <a:t/>
            </a:r>
            <a:br>
              <a:rPr lang="es-ES" sz="2800" b="1" dirty="0" smtClean="0">
                <a:solidFill>
                  <a:schemeClr val="tx1">
                    <a:lumMod val="65000"/>
                    <a:lumOff val="35000"/>
                  </a:schemeClr>
                </a:solidFill>
              </a:rPr>
            </a:br>
            <a:r>
              <a:rPr lang="es-ES" sz="2800" b="1" dirty="0" smtClean="0">
                <a:solidFill>
                  <a:schemeClr val="tx1">
                    <a:lumMod val="75000"/>
                    <a:lumOff val="25000"/>
                  </a:schemeClr>
                </a:solidFill>
              </a:rPr>
              <a:t>Sistema </a:t>
            </a:r>
            <a:r>
              <a:rPr lang="es-ES" sz="2800" b="1" dirty="0">
                <a:solidFill>
                  <a:schemeClr val="tx1">
                    <a:lumMod val="75000"/>
                    <a:lumOff val="25000"/>
                  </a:schemeClr>
                </a:solidFill>
              </a:rPr>
              <a:t>de </a:t>
            </a:r>
            <a:r>
              <a:rPr lang="es-ES" sz="2800" b="1" dirty="0" smtClean="0">
                <a:solidFill>
                  <a:schemeClr val="tx1">
                    <a:lumMod val="75000"/>
                    <a:lumOff val="25000"/>
                  </a:schemeClr>
                </a:solidFill>
              </a:rPr>
              <a:t>Gestión Antisoborno </a:t>
            </a:r>
            <a:endParaRPr lang="es-CO" sz="28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27</a:t>
            </a:fld>
            <a:endParaRPr lang="es-CO" dirty="0"/>
          </a:p>
        </p:txBody>
      </p:sp>
      <p:graphicFrame>
        <p:nvGraphicFramePr>
          <p:cNvPr id="5" name="Diagrama 4"/>
          <p:cNvGraphicFramePr/>
          <p:nvPr>
            <p:extLst>
              <p:ext uri="{D42A27DB-BD31-4B8C-83A1-F6EECF244321}">
                <p14:modId xmlns:p14="http://schemas.microsoft.com/office/powerpoint/2010/main" val="2289313227"/>
              </p:ext>
            </p:extLst>
          </p:nvPr>
        </p:nvGraphicFramePr>
        <p:xfrm>
          <a:off x="614674" y="1729971"/>
          <a:ext cx="10001850" cy="353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rotWithShape="1">
          <a:blip r:embed="rId7"/>
          <a:srcRect t="12368" b="12368"/>
          <a:stretch/>
        </p:blipFill>
        <p:spPr>
          <a:xfrm>
            <a:off x="7446011" y="4374493"/>
            <a:ext cx="2515499" cy="1414968"/>
          </a:xfrm>
          <a:prstGeom prst="round2DiagRect">
            <a:avLst>
              <a:gd name="adj1" fmla="val 16667"/>
              <a:gd name="adj2" fmla="val 0"/>
            </a:avLst>
          </a:prstGeom>
          <a:ln w="12700" cap="sq">
            <a:solidFill>
              <a:srgbClr val="191F5D"/>
            </a:solidFill>
            <a:miter lim="800000"/>
          </a:ln>
          <a:effectLst/>
        </p:spPr>
      </p:pic>
      <p:pic>
        <p:nvPicPr>
          <p:cNvPr id="13" name="Imagen 12"/>
          <p:cNvPicPr>
            <a:picLocks noChangeAspect="1"/>
          </p:cNvPicPr>
          <p:nvPr/>
        </p:nvPicPr>
        <p:blipFill rotWithShape="1">
          <a:blip r:embed="rId8"/>
          <a:srcRect l="7957" r="7957"/>
          <a:stretch/>
        </p:blipFill>
        <p:spPr>
          <a:xfrm>
            <a:off x="1110856" y="4374491"/>
            <a:ext cx="2515491" cy="1414964"/>
          </a:xfrm>
          <a:prstGeom prst="round2DiagRect">
            <a:avLst>
              <a:gd name="adj1" fmla="val 16667"/>
              <a:gd name="adj2" fmla="val 0"/>
            </a:avLst>
          </a:prstGeom>
          <a:ln w="12700" cap="sq">
            <a:solidFill>
              <a:srgbClr val="191F5D"/>
            </a:solidFill>
            <a:miter lim="800000"/>
          </a:ln>
          <a:effectLst/>
        </p:spPr>
      </p:pic>
      <p:sp>
        <p:nvSpPr>
          <p:cNvPr id="8" name="Marcador de contenido 2">
            <a:extLst>
              <a:ext uri="{FF2B5EF4-FFF2-40B4-BE49-F238E27FC236}">
                <a16:creationId xmlns:a16="http://schemas.microsoft.com/office/drawing/2014/main" id="{237EECC9-BC23-3DD0-A3B8-69E66B9540C3}"/>
              </a:ext>
            </a:extLst>
          </p:cNvPr>
          <p:cNvSpPr txBox="1">
            <a:spLocks/>
          </p:cNvSpPr>
          <p:nvPr/>
        </p:nvSpPr>
        <p:spPr>
          <a:xfrm>
            <a:off x="4257634" y="6106688"/>
            <a:ext cx="2313496"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t>
            </a:r>
            <a:r>
              <a:rPr lang="es-ES" sz="1200" i="1" dirty="0" smtClean="0"/>
              <a:t>Elaboración </a:t>
            </a:r>
            <a:r>
              <a:rPr lang="es-ES" sz="1200" i="1" dirty="0"/>
              <a:t>propia</a:t>
            </a:r>
          </a:p>
        </p:txBody>
      </p:sp>
      <p:sp>
        <p:nvSpPr>
          <p:cNvPr id="9" name="Rectángulo 8"/>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p:cNvPicPr>
            <a:picLocks noChangeAspect="1"/>
          </p:cNvPicPr>
          <p:nvPr/>
        </p:nvPicPr>
        <p:blipFill>
          <a:blip r:embed="rId9"/>
          <a:stretch>
            <a:fillRect/>
          </a:stretch>
        </p:blipFill>
        <p:spPr>
          <a:xfrm>
            <a:off x="4278883" y="4374493"/>
            <a:ext cx="2514592" cy="1414970"/>
          </a:xfrm>
          <a:prstGeom prst="round2DiagRect">
            <a:avLst>
              <a:gd name="adj1" fmla="val 16667"/>
              <a:gd name="adj2" fmla="val 0"/>
            </a:avLst>
          </a:prstGeom>
          <a:ln w="12700" cap="sq">
            <a:solidFill>
              <a:srgbClr val="191F5D"/>
            </a:solidFill>
            <a:miter lim="800000"/>
          </a:ln>
          <a:effectLst/>
        </p:spPr>
      </p:pic>
      <p:pic>
        <p:nvPicPr>
          <p:cNvPr id="11" name="Imagen 10"/>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384248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74CBB0B-5D0C-43FE-9043-22172208F6F8}" type="slidenum">
              <a:rPr lang="es-CO" smtClean="0"/>
              <a:t>28</a:t>
            </a:fld>
            <a:endParaRPr lang="es-CO" dirty="0"/>
          </a:p>
        </p:txBody>
      </p:sp>
      <p:sp>
        <p:nvSpPr>
          <p:cNvPr id="17" name="CuadroTexto 16"/>
          <p:cNvSpPr txBox="1"/>
          <p:nvPr/>
        </p:nvSpPr>
        <p:spPr>
          <a:xfrm>
            <a:off x="3921710" y="1647064"/>
            <a:ext cx="6754321" cy="1477328"/>
          </a:xfrm>
          <a:prstGeom prst="rect">
            <a:avLst/>
          </a:prstGeom>
          <a:noFill/>
          <a:ln>
            <a:solidFill>
              <a:schemeClr val="tx1">
                <a:lumMod val="50000"/>
                <a:lumOff val="50000"/>
              </a:schemeClr>
            </a:solidFill>
          </a:ln>
        </p:spPr>
        <p:txBody>
          <a:bodyPr wrap="square" rtlCol="0" anchor="ctr">
            <a:spAutoFit/>
          </a:bodyPr>
          <a:lstStyle/>
          <a:p>
            <a:pPr>
              <a:spcBef>
                <a:spcPts val="600"/>
              </a:spcBef>
            </a:pPr>
            <a:r>
              <a:rPr lang="es-CO" sz="1600" dirty="0" smtClean="0">
                <a:cs typeface="Arial" panose="020B0604020202020204" pitchFamily="34" charset="0"/>
              </a:rPr>
              <a:t>La entidad </a:t>
            </a:r>
            <a:r>
              <a:rPr lang="es-CO" sz="1600" dirty="0">
                <a:cs typeface="Arial" panose="020B0604020202020204" pitchFamily="34" charset="0"/>
              </a:rPr>
              <a:t>estableció la debida diligencia para los socios de negocios y el personal interno. </a:t>
            </a:r>
            <a:endParaRPr lang="es-CO" sz="1600" dirty="0" smtClean="0">
              <a:cs typeface="Arial" panose="020B0604020202020204" pitchFamily="34" charset="0"/>
            </a:endParaRPr>
          </a:p>
          <a:p>
            <a:pPr>
              <a:spcBef>
                <a:spcPts val="600"/>
              </a:spcBef>
            </a:pPr>
            <a:r>
              <a:rPr lang="es-CO" sz="1600" dirty="0" smtClean="0">
                <a:cs typeface="Arial" panose="020B0604020202020204" pitchFamily="34" charset="0"/>
              </a:rPr>
              <a:t>Nota 1, </a:t>
            </a:r>
            <a:r>
              <a:rPr lang="es-CO" sz="1600" dirty="0">
                <a:cs typeface="Arial" panose="020B0604020202020204" pitchFamily="34" charset="0"/>
              </a:rPr>
              <a:t>numeral 6.2.1.2.5. Contratación Directa</a:t>
            </a:r>
            <a:r>
              <a:rPr lang="es-CO" sz="1600" dirty="0" smtClean="0">
                <a:cs typeface="Arial" panose="020B0604020202020204" pitchFamily="34" charset="0"/>
              </a:rPr>
              <a:t>.</a:t>
            </a:r>
          </a:p>
          <a:p>
            <a:pPr>
              <a:spcBef>
                <a:spcPts val="600"/>
              </a:spcBef>
            </a:pPr>
            <a:r>
              <a:rPr lang="es-CO" sz="1600" dirty="0" smtClean="0">
                <a:cs typeface="Arial" panose="020B0604020202020204" pitchFamily="34" charset="0"/>
              </a:rPr>
              <a:t>Numeral 5.4 Manual de Ingreso, Permanencia, Situaciones Administrativas y Retiro del Servicio</a:t>
            </a:r>
            <a:endParaRPr lang="es-CO" sz="1600" dirty="0">
              <a:cs typeface="Arial" panose="020B0604020202020204" pitchFamily="34" charset="0"/>
            </a:endParaRPr>
          </a:p>
        </p:txBody>
      </p:sp>
      <p:sp>
        <p:nvSpPr>
          <p:cNvPr id="18" name="CuadroTexto 17"/>
          <p:cNvSpPr txBox="1"/>
          <p:nvPr/>
        </p:nvSpPr>
        <p:spPr>
          <a:xfrm>
            <a:off x="3921710" y="3447745"/>
            <a:ext cx="6754364" cy="1323439"/>
          </a:xfrm>
          <a:prstGeom prst="rect">
            <a:avLst/>
          </a:prstGeom>
          <a:noFill/>
          <a:ln>
            <a:solidFill>
              <a:schemeClr val="tx1">
                <a:lumMod val="50000"/>
                <a:lumOff val="50000"/>
              </a:schemeClr>
            </a:solidFill>
          </a:ln>
        </p:spPr>
        <p:txBody>
          <a:bodyPr wrap="square" rtlCol="0">
            <a:spAutoFit/>
          </a:bodyPr>
          <a:lstStyle/>
          <a:p>
            <a:r>
              <a:rPr lang="es-CO" sz="1600" dirty="0">
                <a:cs typeface="Arial" panose="020B0604020202020204" pitchFamily="34" charset="0"/>
              </a:rPr>
              <a:t>Metodología en caso de:</a:t>
            </a:r>
          </a:p>
          <a:p>
            <a:r>
              <a:rPr lang="es-CO" sz="1600" dirty="0">
                <a:cs typeface="Arial" panose="020B0604020202020204" pitchFamily="34" charset="0"/>
              </a:rPr>
              <a:t>*Presentarse la entrega de regalos, una hospitalidad, una donación o un beneficio.</a:t>
            </a:r>
          </a:p>
          <a:p>
            <a:r>
              <a:rPr lang="es-CO" sz="1600" dirty="0">
                <a:cs typeface="Arial" panose="020B0604020202020204" pitchFamily="34" charset="0"/>
              </a:rPr>
              <a:t>*Los lineamientos para la devolución y reporte oportuno  de dichos presentes, al oficial de cumplimiento.</a:t>
            </a:r>
          </a:p>
        </p:txBody>
      </p:sp>
      <p:sp>
        <p:nvSpPr>
          <p:cNvPr id="19" name="CuadroTexto 18"/>
          <p:cNvSpPr txBox="1"/>
          <p:nvPr/>
        </p:nvSpPr>
        <p:spPr>
          <a:xfrm>
            <a:off x="3921710" y="5136603"/>
            <a:ext cx="6754321" cy="830997"/>
          </a:xfrm>
          <a:prstGeom prst="rect">
            <a:avLst/>
          </a:prstGeom>
          <a:noFill/>
          <a:ln>
            <a:solidFill>
              <a:schemeClr val="tx1">
                <a:lumMod val="50000"/>
                <a:lumOff val="50000"/>
              </a:schemeClr>
            </a:solidFill>
          </a:ln>
        </p:spPr>
        <p:txBody>
          <a:bodyPr wrap="square" rtlCol="0" anchor="ctr">
            <a:spAutoFit/>
          </a:bodyPr>
          <a:lstStyle/>
          <a:p>
            <a:pPr>
              <a:spcBef>
                <a:spcPts val="600"/>
              </a:spcBef>
            </a:pPr>
            <a:r>
              <a:rPr lang="es-CO" sz="1600" dirty="0">
                <a:cs typeface="Arial" panose="020B0604020202020204" pitchFamily="34" charset="0"/>
              </a:rPr>
              <a:t>Estrategia que permite minimizar a un mas el riesgos de soborno. Adicional genera el cumplimiento de la política del SGAS</a:t>
            </a:r>
          </a:p>
        </p:txBody>
      </p:sp>
      <p:sp>
        <p:nvSpPr>
          <p:cNvPr id="23" name="CuadroTexto 22"/>
          <p:cNvSpPr txBox="1"/>
          <p:nvPr/>
        </p:nvSpPr>
        <p:spPr>
          <a:xfrm>
            <a:off x="1159586" y="3447745"/>
            <a:ext cx="2538601" cy="1323439"/>
          </a:xfrm>
          <a:prstGeom prst="rect">
            <a:avLst/>
          </a:prstGeom>
          <a:solidFill>
            <a:srgbClr val="0070C0"/>
          </a:solidFill>
        </p:spPr>
        <p:txBody>
          <a:bodyPr wrap="square" rtlCol="0">
            <a:spAutoFit/>
          </a:bodyPr>
          <a:lstStyle/>
          <a:p>
            <a:pPr algn="r"/>
            <a:r>
              <a:rPr lang="es-CO" sz="1600" b="1" dirty="0" smtClean="0">
                <a:solidFill>
                  <a:schemeClr val="bg1"/>
                </a:solidFill>
                <a:cs typeface="Arial" panose="020B0604020202020204" pitchFamily="34" charset="0"/>
              </a:rPr>
              <a:t>Procedimiento. </a:t>
            </a:r>
            <a:r>
              <a:rPr lang="es-CO" sz="1600" b="1" dirty="0">
                <a:solidFill>
                  <a:schemeClr val="bg1"/>
                </a:solidFill>
                <a:cs typeface="Arial" panose="020B0604020202020204" pitchFamily="34" charset="0"/>
              </a:rPr>
              <a:t>Regalos, hospitalidad, donaciones y otros beneficios.</a:t>
            </a:r>
          </a:p>
        </p:txBody>
      </p:sp>
      <p:sp>
        <p:nvSpPr>
          <p:cNvPr id="24" name="CuadroTexto 23"/>
          <p:cNvSpPr txBox="1"/>
          <p:nvPr/>
        </p:nvSpPr>
        <p:spPr>
          <a:xfrm>
            <a:off x="1159586" y="1654956"/>
            <a:ext cx="2538601" cy="338554"/>
          </a:xfrm>
          <a:prstGeom prst="rect">
            <a:avLst/>
          </a:prstGeom>
          <a:solidFill>
            <a:srgbClr val="0070C0"/>
          </a:solidFill>
        </p:spPr>
        <p:txBody>
          <a:bodyPr wrap="square" rtlCol="0">
            <a:spAutoFit/>
          </a:bodyPr>
          <a:lstStyle/>
          <a:p>
            <a:pPr algn="r"/>
            <a:r>
              <a:rPr lang="es-CO" sz="1600" b="1" dirty="0">
                <a:solidFill>
                  <a:schemeClr val="bg1"/>
                </a:solidFill>
                <a:cs typeface="Arial" panose="020B0604020202020204" pitchFamily="34" charset="0"/>
              </a:rPr>
              <a:t>Debida diligencia</a:t>
            </a:r>
          </a:p>
        </p:txBody>
      </p:sp>
      <p:sp>
        <p:nvSpPr>
          <p:cNvPr id="25" name="CuadroTexto 24"/>
          <p:cNvSpPr txBox="1"/>
          <p:nvPr/>
        </p:nvSpPr>
        <p:spPr>
          <a:xfrm>
            <a:off x="1159586" y="5136603"/>
            <a:ext cx="2538601" cy="584775"/>
          </a:xfrm>
          <a:prstGeom prst="rect">
            <a:avLst/>
          </a:prstGeom>
          <a:solidFill>
            <a:srgbClr val="0070C0"/>
          </a:solidFill>
        </p:spPr>
        <p:txBody>
          <a:bodyPr wrap="square" rtlCol="0">
            <a:spAutoFit/>
          </a:bodyPr>
          <a:lstStyle/>
          <a:p>
            <a:pPr algn="r"/>
            <a:r>
              <a:rPr lang="es-CO" sz="1600" b="1" dirty="0">
                <a:solidFill>
                  <a:schemeClr val="bg1"/>
                </a:solidFill>
                <a:cs typeface="Arial" panose="020B0604020202020204" pitchFamily="34" charset="0"/>
              </a:rPr>
              <a:t>Compromiso antisoborno</a:t>
            </a:r>
          </a:p>
        </p:txBody>
      </p:sp>
      <p:sp>
        <p:nvSpPr>
          <p:cNvPr id="30" name="Título 1"/>
          <p:cNvSpPr txBox="1">
            <a:spLocks/>
          </p:cNvSpPr>
          <p:nvPr/>
        </p:nvSpPr>
        <p:spPr>
          <a:xfrm>
            <a:off x="447096" y="414008"/>
            <a:ext cx="9011797" cy="10215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pPr>
              <a:lnSpc>
                <a:spcPct val="100000"/>
              </a:lnSpc>
            </a:pPr>
            <a:r>
              <a:rPr lang="es-ES" sz="2000" b="1" dirty="0" smtClean="0">
                <a:solidFill>
                  <a:schemeClr val="tx1">
                    <a:lumMod val="50000"/>
                    <a:lumOff val="50000"/>
                  </a:schemeClr>
                </a:solidFill>
              </a:rPr>
              <a:t>Aspectos relevantes de la implementación del </a:t>
            </a:r>
            <a:br>
              <a:rPr lang="es-ES" sz="2000" b="1" dirty="0" smtClean="0">
                <a:solidFill>
                  <a:schemeClr val="tx1">
                    <a:lumMod val="50000"/>
                    <a:lumOff val="50000"/>
                  </a:schemeClr>
                </a:solidFill>
              </a:rPr>
            </a:br>
            <a:r>
              <a:rPr lang="es-ES" sz="2800" b="1" dirty="0" smtClean="0">
                <a:solidFill>
                  <a:schemeClr val="tx1">
                    <a:lumMod val="75000"/>
                    <a:lumOff val="25000"/>
                  </a:schemeClr>
                </a:solidFill>
              </a:rPr>
              <a:t>Sistema de Gestión Antisoborno </a:t>
            </a:r>
            <a:endParaRPr lang="es-CO" sz="2800" b="1" dirty="0">
              <a:solidFill>
                <a:schemeClr val="tx1">
                  <a:lumMod val="75000"/>
                  <a:lumOff val="25000"/>
                </a:schemeClr>
              </a:solidFill>
            </a:endParaRPr>
          </a:p>
        </p:txBody>
      </p:sp>
      <p:sp>
        <p:nvSpPr>
          <p:cNvPr id="29" name="Rectángulo 28"/>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Imagen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2874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74CBB0B-5D0C-43FE-9043-22172208F6F8}" type="slidenum">
              <a:rPr lang="es-CO" smtClean="0"/>
              <a:t>29</a:t>
            </a:fld>
            <a:endParaRPr lang="es-CO" dirty="0"/>
          </a:p>
        </p:txBody>
      </p:sp>
      <p:sp>
        <p:nvSpPr>
          <p:cNvPr id="20" name="CuadroTexto 19"/>
          <p:cNvSpPr txBox="1"/>
          <p:nvPr/>
        </p:nvSpPr>
        <p:spPr>
          <a:xfrm>
            <a:off x="3415375" y="1813587"/>
            <a:ext cx="6579185" cy="830997"/>
          </a:xfrm>
          <a:prstGeom prst="rect">
            <a:avLst/>
          </a:prstGeom>
          <a:noFill/>
          <a:ln>
            <a:solidFill>
              <a:schemeClr val="tx1">
                <a:lumMod val="50000"/>
                <a:lumOff val="50000"/>
              </a:schemeClr>
            </a:solidFill>
          </a:ln>
        </p:spPr>
        <p:txBody>
          <a:bodyPr wrap="square" rtlCol="0" anchor="ctr">
            <a:spAutoFit/>
          </a:bodyPr>
          <a:lstStyle/>
          <a:p>
            <a:r>
              <a:rPr lang="es-CO" sz="1600" dirty="0">
                <a:cs typeface="Arial" panose="020B0604020202020204" pitchFamily="34" charset="0"/>
              </a:rPr>
              <a:t>En el Código de Ética e integridad se estableció el paso a paso para el desarrollo de la investigación por presunto hecho de soborno o corrupción.</a:t>
            </a:r>
          </a:p>
        </p:txBody>
      </p:sp>
      <p:sp>
        <p:nvSpPr>
          <p:cNvPr id="21" name="CuadroTexto 20"/>
          <p:cNvSpPr txBox="1"/>
          <p:nvPr/>
        </p:nvSpPr>
        <p:spPr>
          <a:xfrm>
            <a:off x="3415375" y="3025168"/>
            <a:ext cx="6579185" cy="1323439"/>
          </a:xfrm>
          <a:prstGeom prst="rect">
            <a:avLst/>
          </a:prstGeom>
          <a:noFill/>
          <a:ln>
            <a:solidFill>
              <a:schemeClr val="tx1">
                <a:lumMod val="50000"/>
                <a:lumOff val="50000"/>
              </a:schemeClr>
            </a:solidFill>
          </a:ln>
        </p:spPr>
        <p:txBody>
          <a:bodyPr wrap="square" rtlCol="0" anchor="ctr">
            <a:spAutoFit/>
          </a:bodyPr>
          <a:lstStyle>
            <a:defPPr>
              <a:defRPr lang="es-CO"/>
            </a:defPPr>
            <a:lvl1pPr algn="just">
              <a:defRPr sz="1200">
                <a:latin typeface="Arial" panose="020B0604020202020204" pitchFamily="34" charset="0"/>
                <a:cs typeface="Arial" panose="020B0604020202020204" pitchFamily="34" charset="0"/>
              </a:defRPr>
            </a:lvl1pPr>
          </a:lstStyle>
          <a:p>
            <a:pPr algn="l"/>
            <a:r>
              <a:rPr lang="es-MX" sz="1600" dirty="0">
                <a:latin typeface="+mn-lt"/>
              </a:rPr>
              <a:t>La entidad cuenta con dos canales disponibles para que cualquier persona o denunciante interno o externo, pueda reportar el intento de soborno o de corrupción, supuesto o real, o cualquier violación o debilidad en el sistema de gestión antisoborno</a:t>
            </a:r>
            <a:endParaRPr lang="es-CO" sz="1600" dirty="0">
              <a:latin typeface="+mn-lt"/>
            </a:endParaRPr>
          </a:p>
        </p:txBody>
      </p:sp>
      <p:sp>
        <p:nvSpPr>
          <p:cNvPr id="22" name="CuadroTexto 21"/>
          <p:cNvSpPr txBox="1"/>
          <p:nvPr/>
        </p:nvSpPr>
        <p:spPr>
          <a:xfrm>
            <a:off x="3415375" y="4707792"/>
            <a:ext cx="6579185" cy="1569660"/>
          </a:xfrm>
          <a:prstGeom prst="rect">
            <a:avLst/>
          </a:prstGeom>
          <a:noFill/>
          <a:ln>
            <a:solidFill>
              <a:schemeClr val="tx1">
                <a:lumMod val="50000"/>
                <a:lumOff val="50000"/>
              </a:schemeClr>
            </a:solidFill>
          </a:ln>
        </p:spPr>
        <p:txBody>
          <a:bodyPr wrap="square" rtlCol="0" anchor="ctr">
            <a:spAutoFit/>
          </a:bodyPr>
          <a:lstStyle>
            <a:defPPr>
              <a:defRPr lang="es-CO"/>
            </a:defPPr>
            <a:lvl1pPr algn="just">
              <a:defRPr sz="1200">
                <a:latin typeface="Arial" panose="020B0604020202020204" pitchFamily="34" charset="0"/>
                <a:cs typeface="Arial" panose="020B0604020202020204" pitchFamily="34" charset="0"/>
              </a:defRPr>
            </a:lvl1pPr>
          </a:lstStyle>
          <a:p>
            <a:pPr algn="l"/>
            <a:r>
              <a:rPr lang="es-CO" sz="1600" b="1" dirty="0" smtClean="0">
                <a:latin typeface="+mn-lt"/>
              </a:rPr>
              <a:t>Controles </a:t>
            </a:r>
            <a:r>
              <a:rPr lang="es-CO" sz="1600" b="1" dirty="0">
                <a:latin typeface="+mn-lt"/>
              </a:rPr>
              <a:t>no financieros: </a:t>
            </a:r>
            <a:r>
              <a:rPr lang="es-CO" sz="1600" dirty="0">
                <a:latin typeface="+mn-lt"/>
              </a:rPr>
              <a:t>GH-F-007 Declaración juramentada sobre ausencia de inhabilidades, incompatibilidades, conflicto de intereses</a:t>
            </a:r>
            <a:r>
              <a:rPr lang="es-CO" sz="1600" dirty="0" smtClean="0">
                <a:latin typeface="+mn-lt"/>
              </a:rPr>
              <a:t>.</a:t>
            </a:r>
          </a:p>
          <a:p>
            <a:pPr algn="l"/>
            <a:r>
              <a:rPr lang="es-CO" sz="1600" dirty="0" smtClean="0">
                <a:latin typeface="+mn-lt"/>
              </a:rPr>
              <a:t>AS-F-006, anexo contractual, obligaciones generales contratista, literal r.</a:t>
            </a:r>
            <a:endParaRPr lang="es-CO" sz="1600" dirty="0">
              <a:latin typeface="+mn-lt"/>
            </a:endParaRPr>
          </a:p>
          <a:p>
            <a:pPr algn="l"/>
            <a:endParaRPr lang="es-CO" sz="1600" dirty="0">
              <a:latin typeface="+mn-lt"/>
            </a:endParaRPr>
          </a:p>
        </p:txBody>
      </p:sp>
      <p:sp>
        <p:nvSpPr>
          <p:cNvPr id="26" name="CuadroTexto 25"/>
          <p:cNvSpPr txBox="1"/>
          <p:nvPr/>
        </p:nvSpPr>
        <p:spPr>
          <a:xfrm>
            <a:off x="631582" y="1808144"/>
            <a:ext cx="2538601" cy="830997"/>
          </a:xfrm>
          <a:prstGeom prst="rect">
            <a:avLst/>
          </a:prstGeom>
          <a:solidFill>
            <a:srgbClr val="0070C0"/>
          </a:solidFill>
        </p:spPr>
        <p:txBody>
          <a:bodyPr wrap="square" rtlCol="0">
            <a:spAutoFit/>
          </a:bodyPr>
          <a:lstStyle/>
          <a:p>
            <a:pPr algn="r"/>
            <a:r>
              <a:rPr lang="es-CO" sz="1600" b="1" dirty="0">
                <a:solidFill>
                  <a:schemeClr val="bg1"/>
                </a:solidFill>
                <a:cs typeface="Arial" panose="020B0604020202020204" pitchFamily="34" charset="0"/>
              </a:rPr>
              <a:t>Proced. Investigaciones hechos de soborno.</a:t>
            </a:r>
          </a:p>
        </p:txBody>
      </p:sp>
      <p:sp>
        <p:nvSpPr>
          <p:cNvPr id="27" name="CuadroTexto 26"/>
          <p:cNvSpPr txBox="1"/>
          <p:nvPr/>
        </p:nvSpPr>
        <p:spPr>
          <a:xfrm>
            <a:off x="613161" y="3022635"/>
            <a:ext cx="2557022" cy="338554"/>
          </a:xfrm>
          <a:prstGeom prst="rect">
            <a:avLst/>
          </a:prstGeom>
          <a:solidFill>
            <a:srgbClr val="0070C0"/>
          </a:solidFill>
        </p:spPr>
        <p:txBody>
          <a:bodyPr wrap="square" rtlCol="0">
            <a:spAutoFit/>
          </a:bodyPr>
          <a:lstStyle/>
          <a:p>
            <a:pPr algn="r"/>
            <a:r>
              <a:rPr lang="es-CO" sz="1600" b="1" dirty="0">
                <a:solidFill>
                  <a:schemeClr val="bg1"/>
                </a:solidFill>
                <a:cs typeface="Arial" panose="020B0604020202020204" pitchFamily="34" charset="0"/>
              </a:rPr>
              <a:t>Canales de denuncia</a:t>
            </a:r>
          </a:p>
        </p:txBody>
      </p:sp>
      <p:sp>
        <p:nvSpPr>
          <p:cNvPr id="28" name="CuadroTexto 27"/>
          <p:cNvSpPr txBox="1"/>
          <p:nvPr/>
        </p:nvSpPr>
        <p:spPr>
          <a:xfrm>
            <a:off x="613161" y="4707792"/>
            <a:ext cx="2557022" cy="830997"/>
          </a:xfrm>
          <a:prstGeom prst="rect">
            <a:avLst/>
          </a:prstGeom>
          <a:solidFill>
            <a:srgbClr val="0070C0"/>
          </a:solidFill>
        </p:spPr>
        <p:txBody>
          <a:bodyPr wrap="square" rtlCol="0">
            <a:spAutoFit/>
          </a:bodyPr>
          <a:lstStyle/>
          <a:p>
            <a:pPr algn="r"/>
            <a:r>
              <a:rPr lang="es-CO" sz="1600" b="1" dirty="0">
                <a:solidFill>
                  <a:schemeClr val="bg1"/>
                </a:solidFill>
                <a:cs typeface="Arial" panose="020B0604020202020204" pitchFamily="34" charset="0"/>
              </a:rPr>
              <a:t>Controles financieros y no financieros</a:t>
            </a:r>
          </a:p>
        </p:txBody>
      </p:sp>
      <p:sp>
        <p:nvSpPr>
          <p:cNvPr id="29" name="Rectángulo 28"/>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Título 1"/>
          <p:cNvSpPr txBox="1">
            <a:spLocks/>
          </p:cNvSpPr>
          <p:nvPr/>
        </p:nvSpPr>
        <p:spPr>
          <a:xfrm>
            <a:off x="447096" y="414008"/>
            <a:ext cx="9011797" cy="10215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pPr>
              <a:lnSpc>
                <a:spcPct val="100000"/>
              </a:lnSpc>
            </a:pPr>
            <a:r>
              <a:rPr lang="es-ES" sz="2000" b="1" dirty="0" smtClean="0">
                <a:solidFill>
                  <a:schemeClr val="tx1">
                    <a:lumMod val="50000"/>
                    <a:lumOff val="50000"/>
                  </a:schemeClr>
                </a:solidFill>
              </a:rPr>
              <a:t>Aspectos relevantes de la implementación del </a:t>
            </a:r>
            <a:br>
              <a:rPr lang="es-ES" sz="2000" b="1" dirty="0" smtClean="0">
                <a:solidFill>
                  <a:schemeClr val="tx1">
                    <a:lumMod val="50000"/>
                    <a:lumOff val="50000"/>
                  </a:schemeClr>
                </a:solidFill>
              </a:rPr>
            </a:br>
            <a:r>
              <a:rPr lang="es-ES" sz="2800" b="1" dirty="0" smtClean="0">
                <a:solidFill>
                  <a:schemeClr val="tx1">
                    <a:lumMod val="75000"/>
                    <a:lumOff val="25000"/>
                  </a:schemeClr>
                </a:solidFill>
              </a:rPr>
              <a:t>Sistema de Gestión Antisoborno </a:t>
            </a:r>
            <a:endParaRPr lang="es-CO" sz="2800" b="1" dirty="0">
              <a:solidFill>
                <a:schemeClr val="tx1">
                  <a:lumMod val="75000"/>
                  <a:lumOff val="25000"/>
                </a:schemeClr>
              </a:solidFill>
            </a:endParaRPr>
          </a:p>
        </p:txBody>
      </p:sp>
      <p:pic>
        <p:nvPicPr>
          <p:cNvPr id="12" name="Imagen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6203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529" y="848918"/>
            <a:ext cx="10515600" cy="1304622"/>
          </a:xfrm>
        </p:spPr>
        <p:txBody>
          <a:bodyPr>
            <a:normAutofit/>
          </a:bodyPr>
          <a:lstStyle/>
          <a:p>
            <a:r>
              <a:rPr lang="es-ES" sz="2800" b="1" dirty="0">
                <a:solidFill>
                  <a:schemeClr val="tx1">
                    <a:lumMod val="50000"/>
                    <a:lumOff val="50000"/>
                  </a:schemeClr>
                </a:solidFill>
              </a:rPr>
              <a:t>Aspectos relevantes de la implementación del </a:t>
            </a:r>
            <a:r>
              <a:rPr lang="es-ES" sz="3600" b="1" dirty="0">
                <a:solidFill>
                  <a:schemeClr val="tx1">
                    <a:lumMod val="65000"/>
                    <a:lumOff val="35000"/>
                  </a:schemeClr>
                </a:solidFill>
              </a:rPr>
              <a:t>Sistema de gestión de calidad</a:t>
            </a:r>
            <a:endParaRPr lang="es-CO" sz="3600" b="1" dirty="0">
              <a:solidFill>
                <a:schemeClr val="tx1">
                  <a:lumMod val="65000"/>
                  <a:lumOff val="35000"/>
                </a:schemeClr>
              </a:solidFill>
            </a:endParaRPr>
          </a:p>
        </p:txBody>
      </p:sp>
      <p:sp>
        <p:nvSpPr>
          <p:cNvPr id="3" name="Marcador de contenido 2"/>
          <p:cNvSpPr>
            <a:spLocks noGrp="1"/>
          </p:cNvSpPr>
          <p:nvPr>
            <p:ph idx="1"/>
          </p:nvPr>
        </p:nvSpPr>
        <p:spPr>
          <a:xfrm>
            <a:off x="2499396" y="2286082"/>
            <a:ext cx="7849674" cy="4052423"/>
          </a:xfrm>
        </p:spPr>
        <p:txBody>
          <a:bodyPr>
            <a:noAutofit/>
          </a:bodyPr>
          <a:lstStyle/>
          <a:p>
            <a:pPr marL="0" indent="0">
              <a:lnSpc>
                <a:spcPct val="120000"/>
              </a:lnSpc>
              <a:buNone/>
            </a:pPr>
            <a:r>
              <a:rPr lang="es-ES" sz="1600" dirty="0" smtClean="0"/>
              <a:t>Durante la vigencia 2023 se realizó la auditoria externa de seguimiento al sistema de gestión de Calidad por el ente certificador ICONTEC, obteniendo resultado positivos en el desarrollo de la misma.</a:t>
            </a:r>
            <a:br>
              <a:rPr lang="es-ES" sz="1600" dirty="0" smtClean="0"/>
            </a:br>
            <a:endParaRPr lang="es-ES" sz="1600" dirty="0" smtClean="0"/>
          </a:p>
          <a:p>
            <a:pPr marL="0" indent="0">
              <a:lnSpc>
                <a:spcPct val="120000"/>
              </a:lnSpc>
              <a:buNone/>
            </a:pPr>
            <a:r>
              <a:rPr lang="es-ES" sz="1600" dirty="0" smtClean="0"/>
              <a:t>Los proceso definieron e implementaron sus acciones de mejora, resultado del ejercicio de las auditorias internas, esto evidencia el compromiso del personal por la mejora continua de sus procesos.</a:t>
            </a:r>
            <a:br>
              <a:rPr lang="es-ES" sz="1600" dirty="0" smtClean="0"/>
            </a:br>
            <a:endParaRPr lang="es-ES" sz="1600" dirty="0"/>
          </a:p>
          <a:p>
            <a:pPr marL="0" indent="0">
              <a:lnSpc>
                <a:spcPct val="120000"/>
              </a:lnSpc>
              <a:buNone/>
            </a:pPr>
            <a:r>
              <a:rPr lang="es-ES" sz="1600" dirty="0" smtClean="0"/>
              <a:t>Se realizaron mesas de trabajo con el personal de la entidad para analizar el contexto interno y externo de la SSPD, con el fin de identificar oportunidades de mejora encaminadas al fortalecimiento de los procesos.</a:t>
            </a:r>
          </a:p>
          <a:p>
            <a:pPr>
              <a:lnSpc>
                <a:spcPct val="120000"/>
              </a:lnSpc>
            </a:pPr>
            <a:endParaRPr lang="es-ES" sz="1600" dirty="0"/>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a:t>
            </a:fld>
            <a:endParaRPr lang="es-CO" dirty="0"/>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Imagen 14"/>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34097" y="2509398"/>
            <a:ext cx="488645" cy="488645"/>
          </a:xfrm>
          <a:prstGeom prst="rect">
            <a:avLst/>
          </a:prstGeom>
        </p:spPr>
      </p:pic>
      <p:grpSp>
        <p:nvGrpSpPr>
          <p:cNvPr id="22" name="Grupo 21"/>
          <p:cNvGrpSpPr/>
          <p:nvPr/>
        </p:nvGrpSpPr>
        <p:grpSpPr>
          <a:xfrm>
            <a:off x="1529737" y="3734796"/>
            <a:ext cx="515739" cy="485759"/>
            <a:chOff x="1582218" y="3666973"/>
            <a:chExt cx="715985" cy="674365"/>
          </a:xfrm>
        </p:grpSpPr>
        <p:pic>
          <p:nvPicPr>
            <p:cNvPr id="14" name="Imagen 13"/>
            <p:cNvPicPr>
              <a:picLocks noChangeAspect="1"/>
            </p:cNvPicPr>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07817" y="3666973"/>
              <a:ext cx="284298" cy="674365"/>
            </a:xfrm>
            <a:prstGeom prst="rect">
              <a:avLst/>
            </a:prstGeom>
          </p:spPr>
        </p:pic>
        <p:pic>
          <p:nvPicPr>
            <p:cNvPr id="17" name="Imagen 16"/>
            <p:cNvPicPr>
              <a:picLocks noChangeAspect="1"/>
            </p:cNvPicPr>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03002" y="3878313"/>
              <a:ext cx="195201" cy="463025"/>
            </a:xfrm>
            <a:prstGeom prst="rect">
              <a:avLst/>
            </a:prstGeom>
          </p:spPr>
        </p:pic>
        <p:pic>
          <p:nvPicPr>
            <p:cNvPr id="18" name="Imagen 17"/>
            <p:cNvPicPr>
              <a:picLocks noChangeAspect="1"/>
            </p:cNvPicPr>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82218" y="3878313"/>
              <a:ext cx="195201" cy="463025"/>
            </a:xfrm>
            <a:prstGeom prst="rect">
              <a:avLst/>
            </a:prstGeom>
          </p:spPr>
        </p:pic>
      </p:grpSp>
      <p:pic>
        <p:nvPicPr>
          <p:cNvPr id="16" name="Imagen 15"/>
          <p:cNvPicPr>
            <a:picLocks noChangeAspect="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85288" y="5124263"/>
            <a:ext cx="586265" cy="368349"/>
          </a:xfrm>
          <a:prstGeom prst="rect">
            <a:avLst/>
          </a:prstGeom>
        </p:spPr>
      </p:pic>
      <p:pic>
        <p:nvPicPr>
          <p:cNvPr id="19" name="Imagen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24812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74CBB0B-5D0C-43FE-9043-22172208F6F8}" type="slidenum">
              <a:rPr lang="es-CO" smtClean="0"/>
              <a:t>30</a:t>
            </a:fld>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2111006084"/>
              </p:ext>
            </p:extLst>
          </p:nvPr>
        </p:nvGraphicFramePr>
        <p:xfrm>
          <a:off x="575823" y="1566463"/>
          <a:ext cx="6105419" cy="4503978"/>
        </p:xfrm>
        <a:graphic>
          <a:graphicData uri="http://schemas.openxmlformats.org/drawingml/2006/table">
            <a:tbl>
              <a:tblPr firstRow="1">
                <a:tableStyleId>{69012ECD-51FC-41F1-AA8D-1B2483CD663E}</a:tableStyleId>
              </a:tblPr>
              <a:tblGrid>
                <a:gridCol w="2756224">
                  <a:extLst>
                    <a:ext uri="{9D8B030D-6E8A-4147-A177-3AD203B41FA5}">
                      <a16:colId xmlns:a16="http://schemas.microsoft.com/office/drawing/2014/main" val="2257486863"/>
                    </a:ext>
                  </a:extLst>
                </a:gridCol>
                <a:gridCol w="1056457">
                  <a:extLst>
                    <a:ext uri="{9D8B030D-6E8A-4147-A177-3AD203B41FA5}">
                      <a16:colId xmlns:a16="http://schemas.microsoft.com/office/drawing/2014/main" val="375567006"/>
                    </a:ext>
                  </a:extLst>
                </a:gridCol>
                <a:gridCol w="645290">
                  <a:extLst>
                    <a:ext uri="{9D8B030D-6E8A-4147-A177-3AD203B41FA5}">
                      <a16:colId xmlns:a16="http://schemas.microsoft.com/office/drawing/2014/main" val="234481434"/>
                    </a:ext>
                  </a:extLst>
                </a:gridCol>
                <a:gridCol w="523557">
                  <a:extLst>
                    <a:ext uri="{9D8B030D-6E8A-4147-A177-3AD203B41FA5}">
                      <a16:colId xmlns:a16="http://schemas.microsoft.com/office/drawing/2014/main" val="3459925794"/>
                    </a:ext>
                  </a:extLst>
                </a:gridCol>
                <a:gridCol w="358175">
                  <a:extLst>
                    <a:ext uri="{9D8B030D-6E8A-4147-A177-3AD203B41FA5}">
                      <a16:colId xmlns:a16="http://schemas.microsoft.com/office/drawing/2014/main" val="1303702760"/>
                    </a:ext>
                  </a:extLst>
                </a:gridCol>
                <a:gridCol w="765716">
                  <a:extLst>
                    <a:ext uri="{9D8B030D-6E8A-4147-A177-3AD203B41FA5}">
                      <a16:colId xmlns:a16="http://schemas.microsoft.com/office/drawing/2014/main" val="2780963642"/>
                    </a:ext>
                  </a:extLst>
                </a:gridCol>
              </a:tblGrid>
              <a:tr h="279971">
                <a:tc rowSpan="2">
                  <a:txBody>
                    <a:bodyPr/>
                    <a:lstStyle/>
                    <a:p>
                      <a:pPr algn="ctr" fontAlgn="ctr"/>
                      <a:r>
                        <a:rPr lang="es-CO" sz="1100" u="none" strike="noStrike" dirty="0">
                          <a:effectLst/>
                        </a:rPr>
                        <a:t>PROCESOS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5">
                  <a:txBody>
                    <a:bodyPr/>
                    <a:lstStyle/>
                    <a:p>
                      <a:pPr algn="ctr" fontAlgn="ctr"/>
                      <a:r>
                        <a:rPr lang="es-MX" sz="1100" u="none" strike="noStrike" dirty="0">
                          <a:effectLst/>
                        </a:rPr>
                        <a:t>MATRIZ IDENTIFICACIÓN DE RIESGOS DE SOBORNO</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05860498"/>
                  </a:ext>
                </a:extLst>
              </a:tr>
              <a:tr h="279971">
                <a:tc vMerge="1">
                  <a:txBody>
                    <a:bodyPr/>
                    <a:lstStyle/>
                    <a:p>
                      <a:endParaRPr lang="es-CO"/>
                    </a:p>
                  </a:txBody>
                  <a:tcPr/>
                </a:tc>
                <a:tc>
                  <a:txBody>
                    <a:bodyPr/>
                    <a:lstStyle/>
                    <a:p>
                      <a:pPr algn="ctr" fontAlgn="ctr"/>
                      <a:r>
                        <a:rPr lang="es-CO" sz="1100" u="none" strike="noStrike" dirty="0">
                          <a:effectLst/>
                        </a:rPr>
                        <a:t>Fecha de publicación</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100" u="none" strike="noStrike" dirty="0">
                          <a:effectLst/>
                        </a:rPr>
                        <a:t>Código registro</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gridSpan="2">
                  <a:txBody>
                    <a:bodyPr/>
                    <a:lstStyle/>
                    <a:p>
                      <a:pPr algn="ctr" fontAlgn="ctr"/>
                      <a:r>
                        <a:rPr lang="es-CO" sz="1100" u="none" strike="noStrike" dirty="0">
                          <a:effectLst/>
                        </a:rPr>
                        <a:t>Riesgos identificados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fontAlgn="ct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16938773"/>
                  </a:ext>
                </a:extLst>
              </a:tr>
              <a:tr h="189431">
                <a:tc>
                  <a:txBody>
                    <a:bodyPr/>
                    <a:lstStyle/>
                    <a:p>
                      <a:pPr algn="l" fontAlgn="ctr"/>
                      <a:r>
                        <a:rPr lang="es-CO" sz="1000" u="none" strike="noStrike" dirty="0">
                          <a:effectLst/>
                        </a:rPr>
                        <a:t>Mejora e innovación</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5">
                  <a:txBody>
                    <a:bodyPr/>
                    <a:lstStyle/>
                    <a:p>
                      <a:pPr algn="ctr" fontAlgn="ctr"/>
                      <a:r>
                        <a:rPr lang="es-CO" sz="1000" u="none" strike="noStrike" dirty="0">
                          <a:effectLst/>
                        </a:rPr>
                        <a:t>No aplica</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62565628"/>
                  </a:ext>
                </a:extLst>
              </a:tr>
              <a:tr h="173646">
                <a:tc>
                  <a:txBody>
                    <a:bodyPr/>
                    <a:lstStyle/>
                    <a:p>
                      <a:pPr algn="l" fontAlgn="ctr"/>
                      <a:r>
                        <a:rPr lang="es-CO" sz="1000" u="none" strike="noStrike" dirty="0">
                          <a:effectLst/>
                        </a:rPr>
                        <a:t>Seguimiento y medición</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b"/>
                      <a:r>
                        <a:rPr lang="es-CO" sz="1000" u="none" strike="noStrike" dirty="0">
                          <a:effectLst/>
                        </a:rPr>
                        <a:t>26/07/2023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SM-R-004</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10866780"/>
                  </a:ext>
                </a:extLst>
              </a:tr>
              <a:tr h="173646">
                <a:tc>
                  <a:txBody>
                    <a:bodyPr/>
                    <a:lstStyle/>
                    <a:p>
                      <a:pPr algn="l" fontAlgn="ctr"/>
                      <a:r>
                        <a:rPr lang="es-CO" sz="1000" u="none" strike="noStrike" dirty="0">
                          <a:effectLst/>
                        </a:rPr>
                        <a:t>Direccionamiento estratégico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b"/>
                      <a:r>
                        <a:rPr lang="es-CO" sz="1000" u="none" strike="noStrike" dirty="0">
                          <a:effectLst/>
                        </a:rPr>
                        <a:t>30/08/2023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DE-R-007</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88274731"/>
                  </a:ext>
                </a:extLst>
              </a:tr>
              <a:tr h="173646">
                <a:tc>
                  <a:txBody>
                    <a:bodyPr/>
                    <a:lstStyle/>
                    <a:p>
                      <a:pPr algn="l" fontAlgn="ctr"/>
                      <a:r>
                        <a:rPr lang="es-CO" sz="1000" u="none" strike="noStrike" dirty="0">
                          <a:effectLst/>
                        </a:rPr>
                        <a:t>Gestión administrativa y logística</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26/07/2023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GA-R-002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5</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59604398"/>
                  </a:ext>
                </a:extLst>
              </a:tr>
              <a:tr h="173646">
                <a:tc>
                  <a:txBody>
                    <a:bodyPr/>
                    <a:lstStyle/>
                    <a:p>
                      <a:pPr algn="l" fontAlgn="ctr"/>
                      <a:r>
                        <a:rPr lang="es-MX" sz="1000" u="none" strike="noStrike" dirty="0">
                          <a:effectLst/>
                        </a:rPr>
                        <a:t>Gestión de tecnologías de la información</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b"/>
                      <a:r>
                        <a:rPr lang="es-CO" sz="1000" u="none" strike="noStrike" dirty="0">
                          <a:effectLst/>
                        </a:rPr>
                        <a:t>25/07/2023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TI-R-002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b"/>
                      <a:r>
                        <a:rPr lang="es-CO" sz="1000" u="none" strike="noStrike" dirty="0">
                          <a:effectLst/>
                        </a:rPr>
                        <a:t>10</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38514196"/>
                  </a:ext>
                </a:extLst>
              </a:tr>
              <a:tr h="127260">
                <a:tc>
                  <a:txBody>
                    <a:bodyPr/>
                    <a:lstStyle/>
                    <a:p>
                      <a:pPr algn="l" fontAlgn="ctr"/>
                      <a:r>
                        <a:rPr lang="es-CO" sz="1000" u="none" strike="noStrike" dirty="0">
                          <a:effectLst/>
                        </a:rPr>
                        <a:t>Gestión del talento humano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b"/>
                      <a:r>
                        <a:rPr lang="es-CO" sz="1000" u="none" strike="noStrike" dirty="0">
                          <a:effectLst/>
                        </a:rPr>
                        <a:t>30/08/2023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GH-R-002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b"/>
                      <a:r>
                        <a:rPr lang="es-CO" sz="1000" u="none" strike="noStrike" dirty="0">
                          <a:effectLst/>
                        </a:rPr>
                        <a:t>12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2259747"/>
                  </a:ext>
                </a:extLst>
              </a:tr>
              <a:tr h="127260">
                <a:tc>
                  <a:txBody>
                    <a:bodyPr/>
                    <a:lstStyle/>
                    <a:p>
                      <a:pPr algn="l" fontAlgn="ctr"/>
                      <a:r>
                        <a:rPr lang="es-CO" sz="1000" u="none" strike="noStrike" dirty="0">
                          <a:effectLst/>
                        </a:rPr>
                        <a:t>Protección al usuario </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8/08/2023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PU-R-002.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4</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02315823"/>
                  </a:ext>
                </a:extLst>
              </a:tr>
              <a:tr h="254519">
                <a:tc>
                  <a:txBody>
                    <a:bodyPr/>
                    <a:lstStyle/>
                    <a:p>
                      <a:pPr algn="l" fontAlgn="ctr"/>
                      <a:r>
                        <a:rPr lang="es-MX" sz="1000" u="none" strike="noStrike" dirty="0">
                          <a:effectLst/>
                        </a:rPr>
                        <a:t>Gestión de la información y el conocimiento</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5">
                  <a:txBody>
                    <a:bodyPr/>
                    <a:lstStyle/>
                    <a:p>
                      <a:pPr algn="ctr" fontAlgn="b"/>
                      <a:r>
                        <a:rPr lang="es-CO" sz="1000" u="none" strike="noStrike" dirty="0">
                          <a:effectLst/>
                        </a:rPr>
                        <a:t>no aplica</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97282178"/>
                  </a:ext>
                </a:extLst>
              </a:tr>
              <a:tr h="127260">
                <a:tc>
                  <a:txBody>
                    <a:bodyPr/>
                    <a:lstStyle/>
                    <a:p>
                      <a:pPr algn="l" fontAlgn="ctr"/>
                      <a:r>
                        <a:rPr lang="es-MX" sz="1000" u="none" strike="noStrike" dirty="0">
                          <a:effectLst/>
                        </a:rPr>
                        <a:t>Evaluación a la gestión institucional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b"/>
                      <a:r>
                        <a:rPr lang="es-CO" sz="1000" u="none" strike="noStrike" dirty="0">
                          <a:effectLst/>
                        </a:rPr>
                        <a:t>30/08/2023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EV-R-002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b"/>
                      <a:r>
                        <a:rPr lang="es-CO" sz="1000" u="none" strike="noStrike" dirty="0">
                          <a:effectLst/>
                        </a:rPr>
                        <a:t>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419855801"/>
                  </a:ext>
                </a:extLst>
              </a:tr>
              <a:tr h="136811">
                <a:tc>
                  <a:txBody>
                    <a:bodyPr/>
                    <a:lstStyle/>
                    <a:p>
                      <a:pPr algn="l" fontAlgn="ctr"/>
                      <a:r>
                        <a:rPr lang="es-CO" sz="1000" u="none" strike="noStrike" dirty="0">
                          <a:effectLst/>
                        </a:rPr>
                        <a:t>Comunicaciones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29/06/2023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CO-R-002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98616394"/>
                  </a:ext>
                </a:extLst>
              </a:tr>
              <a:tr h="136811">
                <a:tc>
                  <a:txBody>
                    <a:bodyPr/>
                    <a:lstStyle/>
                    <a:p>
                      <a:pPr algn="l" fontAlgn="ctr"/>
                      <a:r>
                        <a:rPr lang="es-CO" sz="1000" u="none" strike="noStrike" dirty="0">
                          <a:effectLst/>
                        </a:rPr>
                        <a:t>Gestión documental</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25/07/2023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GD-R-002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4</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12228747"/>
                  </a:ext>
                </a:extLst>
              </a:tr>
              <a:tr h="136811">
                <a:tc>
                  <a:txBody>
                    <a:bodyPr/>
                    <a:lstStyle/>
                    <a:p>
                      <a:pPr algn="l" fontAlgn="ctr"/>
                      <a:r>
                        <a:rPr lang="es-MX" sz="1000" u="none" strike="noStrike" dirty="0">
                          <a:effectLst/>
                        </a:rPr>
                        <a:t>Adquisición de bienes y servicios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5/07/2023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AS-R-002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5</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44703905"/>
                  </a:ext>
                </a:extLst>
              </a:tr>
              <a:tr h="509039">
                <a:tc>
                  <a:txBody>
                    <a:bodyPr/>
                    <a:lstStyle/>
                    <a:p>
                      <a:pPr algn="l" fontAlgn="ctr"/>
                      <a:r>
                        <a:rPr lang="es-MX" sz="1000" u="none" strike="noStrike" dirty="0">
                          <a:effectLst/>
                        </a:rPr>
                        <a:t>Vigilancia e inspección  (2*)</a:t>
                      </a:r>
                      <a:br>
                        <a:rPr lang="es-MX" sz="1000" u="none" strike="noStrike" dirty="0">
                          <a:effectLst/>
                        </a:rPr>
                      </a:br>
                      <a:r>
                        <a:rPr lang="es-MX" sz="1000" u="none" strike="noStrike" dirty="0">
                          <a:effectLst/>
                        </a:rPr>
                        <a:t>    - Delegada de Acueducto </a:t>
                      </a:r>
                      <a:br>
                        <a:rPr lang="es-MX" sz="1000" u="none" strike="noStrike" dirty="0">
                          <a:effectLst/>
                        </a:rPr>
                      </a:br>
                      <a:r>
                        <a:rPr lang="es-MX" sz="1000" u="none" strike="noStrike" dirty="0">
                          <a:effectLst/>
                        </a:rPr>
                        <a:t>    - Delegada de Energía</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l" fontAlgn="b"/>
                      <a:r>
                        <a:rPr lang="es-CO" sz="1000" u="none" strike="noStrike" dirty="0">
                          <a:effectLst/>
                        </a:rPr>
                        <a:t> </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VI-R-013 (AAA)</a:t>
                      </a:r>
                    </a:p>
                    <a:p>
                      <a:pPr algn="ctr" fontAlgn="ctr"/>
                      <a:r>
                        <a:rPr lang="es-CO" sz="1000" u="none" strike="noStrike" dirty="0">
                          <a:effectLst/>
                        </a:rPr>
                        <a:t>VI-R-019</a:t>
                      </a:r>
                      <a:r>
                        <a:rPr lang="es-CO" sz="1000" u="none" strike="noStrike" baseline="0" dirty="0">
                          <a:effectLst/>
                        </a:rPr>
                        <a:t> (E&amp;G)</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4</a:t>
                      </a:r>
                    </a:p>
                    <a:p>
                      <a:pPr algn="ctr" fontAlgn="ctr"/>
                      <a:r>
                        <a:rPr lang="es-CO" sz="1000" u="none" strike="noStrike" dirty="0">
                          <a:effectLst/>
                        </a:rPr>
                        <a:t>4</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06381044"/>
                  </a:ext>
                </a:extLst>
              </a:tr>
              <a:tr h="127260">
                <a:tc>
                  <a:txBody>
                    <a:bodyPr/>
                    <a:lstStyle/>
                    <a:p>
                      <a:pPr algn="l" fontAlgn="ctr"/>
                      <a:r>
                        <a:rPr lang="es-CO" sz="1000" u="none" strike="noStrike" dirty="0">
                          <a:effectLst/>
                        </a:rPr>
                        <a:t>Fortalecimiento del control social</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25/07/2023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000" u="none" strike="noStrike" dirty="0">
                          <a:effectLst/>
                        </a:rPr>
                        <a:t>FCS-R-002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b"/>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6665151"/>
                  </a:ext>
                </a:extLst>
              </a:tr>
              <a:tr h="157860">
                <a:tc>
                  <a:txBody>
                    <a:bodyPr/>
                    <a:lstStyle/>
                    <a:p>
                      <a:pPr algn="l" fontAlgn="ctr"/>
                      <a:r>
                        <a:rPr lang="es-CO" sz="1000" u="none" strike="noStrike" dirty="0">
                          <a:effectLst/>
                        </a:rPr>
                        <a:t>Control disciplinario interno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25/07/2023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CD-R-002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5</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34789245"/>
                  </a:ext>
                </a:extLst>
              </a:tr>
              <a:tr h="199955">
                <a:tc>
                  <a:txBody>
                    <a:bodyPr/>
                    <a:lstStyle/>
                    <a:p>
                      <a:pPr algn="l" fontAlgn="ctr"/>
                      <a:r>
                        <a:rPr lang="es-MX" sz="1000" u="none" strike="noStrike" dirty="0">
                          <a:effectLst/>
                        </a:rPr>
                        <a:t>Medidas para el control  Intervenidas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08708/2023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CT-R-002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8</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58990530"/>
                  </a:ext>
                </a:extLst>
              </a:tr>
              <a:tr h="152597">
                <a:tc>
                  <a:txBody>
                    <a:bodyPr/>
                    <a:lstStyle/>
                    <a:p>
                      <a:pPr algn="l" fontAlgn="ctr"/>
                      <a:r>
                        <a:rPr lang="es-CO" sz="1000" u="none" strike="noStrike" dirty="0">
                          <a:effectLst/>
                        </a:rPr>
                        <a:t>Riesgos y metodologías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25/08/2023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RM-R-002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97187395"/>
                  </a:ext>
                </a:extLst>
              </a:tr>
              <a:tr h="152597">
                <a:tc>
                  <a:txBody>
                    <a:bodyPr/>
                    <a:lstStyle/>
                    <a:p>
                      <a:pPr algn="l" fontAlgn="ctr"/>
                      <a:r>
                        <a:rPr lang="es-CO" sz="1000" u="none" strike="noStrike" dirty="0">
                          <a:effectLst/>
                        </a:rPr>
                        <a:t>Gestión financiera</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29/06/2023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GF-R-002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45742459"/>
                  </a:ext>
                </a:extLst>
              </a:tr>
              <a:tr h="152597">
                <a:tc>
                  <a:txBody>
                    <a:bodyPr/>
                    <a:lstStyle/>
                    <a:p>
                      <a:pPr algn="l" fontAlgn="ctr"/>
                      <a:r>
                        <a:rPr lang="es-CO" sz="1000" u="none" strike="noStrike" dirty="0">
                          <a:effectLst/>
                        </a:rPr>
                        <a:t>Normativa</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31/07/2023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NT-R-002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42726005"/>
                  </a:ext>
                </a:extLst>
              </a:tr>
              <a:tr h="152597">
                <a:tc>
                  <a:txBody>
                    <a:bodyPr/>
                    <a:lstStyle/>
                    <a:p>
                      <a:pPr algn="l" fontAlgn="ctr"/>
                      <a:r>
                        <a:rPr lang="es-CO" sz="1000" u="none" strike="noStrike" dirty="0">
                          <a:effectLst/>
                        </a:rPr>
                        <a:t>Defensa judicial</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O" sz="1000" u="none" strike="noStrike" dirty="0">
                          <a:effectLst/>
                        </a:rPr>
                        <a:t>26/07/2023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1000" u="none" strike="noStrike" dirty="0">
                          <a:effectLst/>
                        </a:rPr>
                        <a:t>DJ-R-002</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O"/>
                    </a:p>
                  </a:txBody>
                  <a:tcPr/>
                </a:tc>
                <a:tc>
                  <a:txBody>
                    <a:bodyPr/>
                    <a:lstStyle/>
                    <a:p>
                      <a:pPr algn="ctr" fontAlgn="ctr"/>
                      <a:r>
                        <a:rPr lang="es-CO" sz="1000" u="none" strike="noStrike" dirty="0">
                          <a:effectLst/>
                        </a:rPr>
                        <a:t>1</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91406607"/>
                  </a:ext>
                </a:extLst>
              </a:tr>
            </a:tbl>
          </a:graphicData>
        </a:graphic>
      </p:graphicFrame>
      <p:pic>
        <p:nvPicPr>
          <p:cNvPr id="8" name="Imagen 7" descr="https://sigmecalidad.superservicios.gov.co/icons/ec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040" y="6248034"/>
            <a:ext cx="15240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3" descr="https://sigmecalidad.superservicios.gov.co/sspd/isodoc/consultas.nsf/aprobado.gif?OpenImageResource"/>
          <p:cNvSpPr>
            <a:spLocks noChangeAspect="1" noChangeArrowheads="1"/>
          </p:cNvSpPr>
          <p:nvPr/>
        </p:nvSpPr>
        <p:spPr bwMode="auto">
          <a:xfrm>
            <a:off x="5160840" y="62480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dirty="0"/>
          </a:p>
        </p:txBody>
      </p:sp>
      <p:pic>
        <p:nvPicPr>
          <p:cNvPr id="10" name="Imagen 9" descr="https://sigmecalidad.superservicios.gov.co/icons/ec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040" y="6248034"/>
            <a:ext cx="152400"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324957" y="361222"/>
            <a:ext cx="10515600" cy="13046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ES" sz="2800" b="1" dirty="0" smtClean="0">
                <a:solidFill>
                  <a:schemeClr val="tx1">
                    <a:lumMod val="65000"/>
                    <a:lumOff val="35000"/>
                  </a:schemeClr>
                </a:solidFill>
              </a:rPr>
              <a:t>Riesgos identificados en el </a:t>
            </a:r>
            <a:br>
              <a:rPr lang="es-ES" sz="2800" b="1" dirty="0" smtClean="0">
                <a:solidFill>
                  <a:schemeClr val="tx1">
                    <a:lumMod val="65000"/>
                    <a:lumOff val="35000"/>
                  </a:schemeClr>
                </a:solidFill>
              </a:rPr>
            </a:br>
            <a:r>
              <a:rPr lang="es-ES" sz="2800" b="1" dirty="0" smtClean="0">
                <a:solidFill>
                  <a:schemeClr val="bg1">
                    <a:lumMod val="50000"/>
                  </a:schemeClr>
                </a:solidFill>
              </a:rPr>
              <a:t>Sistema de gestión antisoborno </a:t>
            </a:r>
            <a:endParaRPr lang="es-CO" sz="2800" b="1" dirty="0">
              <a:solidFill>
                <a:schemeClr val="bg1">
                  <a:lumMod val="50000"/>
                </a:schemeClr>
              </a:solidFill>
            </a:endParaRPr>
          </a:p>
        </p:txBody>
      </p:sp>
      <p:sp>
        <p:nvSpPr>
          <p:cNvPr id="11" name="Rectángulo 10"/>
          <p:cNvSpPr/>
          <p:nvPr/>
        </p:nvSpPr>
        <p:spPr>
          <a:xfrm>
            <a:off x="7708816" y="1788503"/>
            <a:ext cx="4187010" cy="4247317"/>
          </a:xfrm>
          <a:prstGeom prst="rect">
            <a:avLst/>
          </a:prstGeom>
        </p:spPr>
        <p:txBody>
          <a:bodyPr wrap="square">
            <a:spAutoFit/>
          </a:bodyPr>
          <a:lstStyle/>
          <a:p>
            <a:r>
              <a:rPr lang="es-CO" dirty="0">
                <a:cs typeface="Arial" panose="020B0604020202020204" pitchFamily="34" charset="0"/>
              </a:rPr>
              <a:t>Durante la vigencia 2023, </a:t>
            </a:r>
            <a:r>
              <a:rPr lang="es-CO" dirty="0" smtClean="0">
                <a:cs typeface="Arial" panose="020B0604020202020204" pitchFamily="34" charset="0"/>
              </a:rPr>
              <a:t>se realizó la primera identificación y consolidación de los posibles riegos de soborno en la entidad. De los 20 procesos, se identificaron riesgos de posibles hechos de soborno en 18 procesos como se puede apreciar en la imagen. </a:t>
            </a:r>
          </a:p>
          <a:p>
            <a:endParaRPr lang="es-CO" dirty="0">
              <a:cs typeface="Arial" panose="020B0604020202020204" pitchFamily="34" charset="0"/>
            </a:endParaRPr>
          </a:p>
          <a:p>
            <a:pPr marL="285750" indent="-285750">
              <a:buFont typeface="Wingdings" panose="05000000000000000000" pitchFamily="2" charset="2"/>
              <a:buChar char="v"/>
            </a:pPr>
            <a:r>
              <a:rPr lang="es-CO" dirty="0">
                <a:cs typeface="Arial" panose="020B0604020202020204" pitchFamily="34" charset="0"/>
              </a:rPr>
              <a:t>S</a:t>
            </a:r>
            <a:r>
              <a:rPr lang="es-CO" dirty="0" smtClean="0">
                <a:cs typeface="Arial" panose="020B0604020202020204" pitchFamily="34" charset="0"/>
              </a:rPr>
              <a:t>e </a:t>
            </a:r>
            <a:r>
              <a:rPr lang="es-CO" dirty="0">
                <a:cs typeface="Arial" panose="020B0604020202020204" pitchFamily="34" charset="0"/>
              </a:rPr>
              <a:t>identificaron </a:t>
            </a:r>
            <a:r>
              <a:rPr lang="es-CO" dirty="0" smtClean="0">
                <a:cs typeface="Arial" panose="020B0604020202020204" pitchFamily="34" charset="0"/>
              </a:rPr>
              <a:t>83 riesgos en total, a los cuales se les establecieron los controles pertinentes para prevenir su materialización.</a:t>
            </a:r>
            <a:endParaRPr lang="es-CO" dirty="0">
              <a:cs typeface="Arial" panose="020B0604020202020204" pitchFamily="34" charset="0"/>
            </a:endParaRPr>
          </a:p>
        </p:txBody>
      </p:sp>
      <p:sp>
        <p:nvSpPr>
          <p:cNvPr id="12" name="Marcador de contenido 2">
            <a:extLst>
              <a:ext uri="{FF2B5EF4-FFF2-40B4-BE49-F238E27FC236}">
                <a16:creationId xmlns:a16="http://schemas.microsoft.com/office/drawing/2014/main" id="{237EECC9-BC23-3DD0-A3B8-69E66B9540C3}"/>
              </a:ext>
            </a:extLst>
          </p:cNvPr>
          <p:cNvSpPr txBox="1">
            <a:spLocks/>
          </p:cNvSpPr>
          <p:nvPr/>
        </p:nvSpPr>
        <p:spPr>
          <a:xfrm>
            <a:off x="5133192" y="6391007"/>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14" name="Rectángulo 13"/>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85134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952" y="479881"/>
            <a:ext cx="9000564" cy="1304622"/>
          </a:xfrm>
        </p:spPr>
        <p:txBody>
          <a:bodyPr>
            <a:noAutofit/>
          </a:bodyPr>
          <a:lstStyle/>
          <a:p>
            <a:r>
              <a:rPr lang="es-ES" sz="3600" b="1" dirty="0">
                <a:solidFill>
                  <a:schemeClr val="bg1">
                    <a:lumMod val="50000"/>
                  </a:schemeClr>
                </a:solidFill>
              </a:rPr>
              <a:t>ACPM establecidas en el </a:t>
            </a:r>
            <a:r>
              <a:rPr lang="es-ES" sz="3600" b="1" dirty="0" smtClean="0">
                <a:solidFill>
                  <a:schemeClr val="bg1">
                    <a:lumMod val="50000"/>
                  </a:schemeClr>
                </a:solidFill>
              </a:rPr>
              <a:t/>
            </a:r>
            <a:br>
              <a:rPr lang="es-ES" sz="3600" b="1" dirty="0" smtClean="0">
                <a:solidFill>
                  <a:schemeClr val="bg1">
                    <a:lumMod val="50000"/>
                  </a:schemeClr>
                </a:solidFill>
              </a:rPr>
            </a:br>
            <a:r>
              <a:rPr lang="es-ES" sz="3600" b="1" dirty="0" smtClean="0">
                <a:solidFill>
                  <a:schemeClr val="tx1">
                    <a:lumMod val="65000"/>
                    <a:lumOff val="35000"/>
                  </a:schemeClr>
                </a:solidFill>
              </a:rPr>
              <a:t>Sistema </a:t>
            </a:r>
            <a:r>
              <a:rPr lang="es-ES" sz="3600" b="1" dirty="0">
                <a:solidFill>
                  <a:schemeClr val="tx1">
                    <a:lumMod val="65000"/>
                    <a:lumOff val="35000"/>
                  </a:schemeClr>
                </a:solidFill>
              </a:rPr>
              <a:t>de gestión </a:t>
            </a:r>
            <a:r>
              <a:rPr lang="es-ES" sz="3600" b="1" dirty="0" smtClean="0">
                <a:solidFill>
                  <a:schemeClr val="tx1">
                    <a:lumMod val="65000"/>
                    <a:lumOff val="35000"/>
                  </a:schemeClr>
                </a:solidFill>
              </a:rPr>
              <a:t>antisoborno </a:t>
            </a:r>
            <a:endParaRPr lang="es-ES" sz="3600" b="1" dirty="0">
              <a:solidFill>
                <a:schemeClr val="tx1">
                  <a:lumMod val="65000"/>
                  <a:lumOff val="3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31</a:t>
            </a:fld>
            <a:endParaRPr lang="es-CO" dirty="0"/>
          </a:p>
        </p:txBody>
      </p:sp>
      <p:pic>
        <p:nvPicPr>
          <p:cNvPr id="1026" name="Picture 2" descr="https://lh7-us.googleusercontent.com/tTt7qeYxkU0biep760Wv5zizOz6CKoUm2C4y7UwNL1PzaXvL8Kd3OnFkGlxuPtSY6zt1RS3I2dTn9chv6lWVRlmGozgmXZ0GSiCnpqtcckjOixwcXNSwDpOYsZFTJ-wblv2Oi3xmqgpoP0tq7WU3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93" y="2703124"/>
            <a:ext cx="5841575" cy="259945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506927" y="3445438"/>
            <a:ext cx="4088920" cy="1631216"/>
          </a:xfrm>
          <a:prstGeom prst="rect">
            <a:avLst/>
          </a:prstGeom>
          <a:noFill/>
        </p:spPr>
        <p:txBody>
          <a:bodyPr wrap="square" rtlCol="0">
            <a:spAutoFit/>
          </a:bodyPr>
          <a:lstStyle/>
          <a:p>
            <a:r>
              <a:rPr lang="es-CO" sz="2000" dirty="0" smtClean="0"/>
              <a:t>Para la vigencia 2023, el SGAS contó </a:t>
            </a:r>
            <a:r>
              <a:rPr lang="es-MX" sz="2000" dirty="0" smtClean="0"/>
              <a:t>con </a:t>
            </a:r>
            <a:r>
              <a:rPr lang="es-MX" sz="2000" dirty="0"/>
              <a:t>un total de 39 acciones, de las cuales 24 se encuentran cerradas y calificadas</a:t>
            </a:r>
            <a:r>
              <a:rPr lang="es-MX" sz="2000" dirty="0" smtClean="0"/>
              <a:t>.</a:t>
            </a:r>
            <a:endParaRPr lang="es-CO" sz="2000" dirty="0"/>
          </a:p>
        </p:txBody>
      </p:sp>
      <p:sp>
        <p:nvSpPr>
          <p:cNvPr id="6" name="Marcador de contenido 2">
            <a:extLst>
              <a:ext uri="{FF2B5EF4-FFF2-40B4-BE49-F238E27FC236}">
                <a16:creationId xmlns:a16="http://schemas.microsoft.com/office/drawing/2014/main" id="{237EECC9-BC23-3DD0-A3B8-69E66B9540C3}"/>
              </a:ext>
            </a:extLst>
          </p:cNvPr>
          <p:cNvSpPr txBox="1">
            <a:spLocks/>
          </p:cNvSpPr>
          <p:nvPr/>
        </p:nvSpPr>
        <p:spPr>
          <a:xfrm>
            <a:off x="1852936" y="5663786"/>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925402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12" y="288183"/>
            <a:ext cx="8581845" cy="1304622"/>
          </a:xfrm>
        </p:spPr>
        <p:txBody>
          <a:bodyPr>
            <a:normAutofit/>
          </a:bodyPr>
          <a:lstStyle/>
          <a:p>
            <a:r>
              <a:rPr lang="es-ES" sz="2800" b="1" dirty="0">
                <a:solidFill>
                  <a:schemeClr val="tx1">
                    <a:lumMod val="65000"/>
                    <a:lumOff val="35000"/>
                  </a:schemeClr>
                </a:solidFill>
              </a:rPr>
              <a:t>Documentación </a:t>
            </a:r>
            <a:r>
              <a:rPr lang="es-ES" sz="2800" b="1" dirty="0" smtClean="0">
                <a:solidFill>
                  <a:schemeClr val="tx1">
                    <a:lumMod val="65000"/>
                    <a:lumOff val="35000"/>
                  </a:schemeClr>
                </a:solidFill>
              </a:rPr>
              <a:t>definida o ajustada </a:t>
            </a:r>
            <a:r>
              <a:rPr lang="es-ES" sz="2800" b="1" dirty="0">
                <a:solidFill>
                  <a:schemeClr val="tx1">
                    <a:lumMod val="65000"/>
                    <a:lumOff val="35000"/>
                  </a:schemeClr>
                </a:solidFill>
              </a:rPr>
              <a:t>en el </a:t>
            </a:r>
            <a:r>
              <a:rPr lang="es-ES" sz="2800" b="1" dirty="0">
                <a:solidFill>
                  <a:schemeClr val="bg1">
                    <a:lumMod val="50000"/>
                  </a:schemeClr>
                </a:solidFill>
              </a:rPr>
              <a:t>Sistema de gestión antisoborno </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32</a:t>
            </a:fld>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66863124"/>
              </p:ext>
            </p:extLst>
          </p:nvPr>
        </p:nvGraphicFramePr>
        <p:xfrm>
          <a:off x="1210086" y="1710265"/>
          <a:ext cx="9409030" cy="3422454"/>
        </p:xfrm>
        <a:graphic>
          <a:graphicData uri="http://schemas.openxmlformats.org/drawingml/2006/table">
            <a:tbl>
              <a:tblPr firstRow="1">
                <a:tableStyleId>{69012ECD-51FC-41F1-AA8D-1B2483CD663E}</a:tableStyleId>
              </a:tblPr>
              <a:tblGrid>
                <a:gridCol w="1815339">
                  <a:extLst>
                    <a:ext uri="{9D8B030D-6E8A-4147-A177-3AD203B41FA5}">
                      <a16:colId xmlns:a16="http://schemas.microsoft.com/office/drawing/2014/main" val="1493600653"/>
                    </a:ext>
                  </a:extLst>
                </a:gridCol>
                <a:gridCol w="5674721">
                  <a:extLst>
                    <a:ext uri="{9D8B030D-6E8A-4147-A177-3AD203B41FA5}">
                      <a16:colId xmlns:a16="http://schemas.microsoft.com/office/drawing/2014/main" val="119502238"/>
                    </a:ext>
                  </a:extLst>
                </a:gridCol>
                <a:gridCol w="1918970">
                  <a:extLst>
                    <a:ext uri="{9D8B030D-6E8A-4147-A177-3AD203B41FA5}">
                      <a16:colId xmlns:a16="http://schemas.microsoft.com/office/drawing/2014/main" val="2850908036"/>
                    </a:ext>
                  </a:extLst>
                </a:gridCol>
              </a:tblGrid>
              <a:tr h="325526">
                <a:tc>
                  <a:txBody>
                    <a:bodyPr/>
                    <a:lstStyle/>
                    <a:p>
                      <a:pPr algn="ctr" fontAlgn="ctr"/>
                      <a:r>
                        <a:rPr lang="es-CO" sz="1100" u="none" strike="noStrike" dirty="0">
                          <a:effectLst/>
                        </a:rPr>
                        <a:t>CÓDIGO DOCUMENTO</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NOMBRE DOCUMENTO</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smtClean="0">
                          <a:effectLst/>
                        </a:rPr>
                        <a:t>MODIFICACIÓN 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49765202"/>
                  </a:ext>
                </a:extLst>
              </a:tr>
              <a:tr h="618498">
                <a:tc>
                  <a:txBody>
                    <a:bodyPr/>
                    <a:lstStyle/>
                    <a:p>
                      <a:pPr algn="ctr" fontAlgn="ctr"/>
                      <a:r>
                        <a:rPr lang="es-CO" sz="1100" u="none" strike="noStrike" dirty="0">
                          <a:effectLst/>
                        </a:rPr>
                        <a:t>MI-PG-001</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Programa de toma de conciencia y formación para los sistemas de gestión que integren SIGME</a:t>
                      </a:r>
                      <a:endParaRPr lang="es-ES"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28/04/2023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34503833"/>
                  </a:ext>
                </a:extLst>
              </a:tr>
              <a:tr h="309904">
                <a:tc>
                  <a:txBody>
                    <a:bodyPr/>
                    <a:lstStyle/>
                    <a:p>
                      <a:pPr algn="ctr" fontAlgn="ctr"/>
                      <a:r>
                        <a:rPr lang="es-CO" sz="1100" u="none" strike="noStrike" dirty="0">
                          <a:effectLst/>
                        </a:rPr>
                        <a:t>DE-R-001</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a:effectLst/>
                        </a:rPr>
                        <a:t>Contexto estratégico institucional</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30/05/2023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6196833"/>
                  </a:ext>
                </a:extLst>
              </a:tr>
              <a:tr h="618498">
                <a:tc>
                  <a:txBody>
                    <a:bodyPr/>
                    <a:lstStyle/>
                    <a:p>
                      <a:pPr algn="ctr" fontAlgn="ctr"/>
                      <a:r>
                        <a:rPr lang="es-CO" sz="1100" u="none" strike="noStrike" dirty="0">
                          <a:effectLst/>
                        </a:rPr>
                        <a:t>DE-PL-004</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a:effectLst/>
                        </a:rPr>
                        <a:t>Plan de contingencia para el sistema de gestión documental electrónico y de archivo - SGDEA (cronos)</a:t>
                      </a:r>
                      <a:endParaRPr lang="es-ES"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a:effectLst/>
                        </a:rPr>
                        <a:t>29/06/2023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21229175"/>
                  </a:ext>
                </a:extLst>
              </a:tr>
              <a:tr h="309904">
                <a:tc>
                  <a:txBody>
                    <a:bodyPr/>
                    <a:lstStyle/>
                    <a:p>
                      <a:pPr algn="ctr" fontAlgn="ctr"/>
                      <a:r>
                        <a:rPr lang="es-CO" sz="1100" u="none" strike="noStrike" dirty="0" smtClean="0">
                          <a:effectLst/>
                        </a:rPr>
                        <a:t>DE-R-002</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kern="1200" dirty="0" smtClean="0">
                          <a:effectLst/>
                        </a:rPr>
                        <a:t>Identificación</a:t>
                      </a:r>
                      <a:r>
                        <a:rPr lang="es-CO" sz="1100" u="none" strike="noStrike" kern="1200" baseline="0" dirty="0" smtClean="0">
                          <a:effectLst/>
                        </a:rPr>
                        <a:t> de partes interesadas y sus </a:t>
                      </a:r>
                      <a:r>
                        <a:rPr lang="es-CO" sz="1100" u="none" strike="noStrike" kern="1200" dirty="0" smtClean="0">
                          <a:effectLst/>
                        </a:rPr>
                        <a:t>Necesidades y expectativas</a:t>
                      </a:r>
                      <a:endParaRPr lang="es-ES" sz="1100" b="1" i="0" u="none" strike="noStrike" kern="1200" dirty="0">
                        <a:solidFill>
                          <a:srgbClr val="000000"/>
                        </a:solidFill>
                        <a:effectLst/>
                        <a:latin typeface="Arial" panose="020B0604020202020204" pitchFamily="34" charset="0"/>
                        <a:ea typeface="+mn-ea"/>
                        <a:cs typeface="+mn-cs"/>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smtClean="0">
                          <a:effectLst/>
                        </a:rPr>
                        <a:t>14/08/2023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63208203"/>
                  </a:ext>
                </a:extLst>
              </a:tr>
              <a:tr h="309904">
                <a:tc>
                  <a:txBody>
                    <a:bodyPr/>
                    <a:lstStyle/>
                    <a:p>
                      <a:pPr algn="ctr" fontAlgn="ctr"/>
                      <a:r>
                        <a:rPr lang="es-CO" sz="1100" u="none" strike="noStrike" dirty="0" smtClean="0">
                          <a:effectLst/>
                        </a:rPr>
                        <a:t>DE-I-004</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ES" sz="1100" u="none" strike="noStrike" dirty="0" smtClean="0">
                          <a:effectLst/>
                        </a:rPr>
                        <a:t>Instructivo apra la administración de riesgos</a:t>
                      </a:r>
                      <a:endParaRPr lang="es-ES"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smtClean="0">
                          <a:effectLst/>
                        </a:rPr>
                        <a:t>31/03/2023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02327638"/>
                  </a:ext>
                </a:extLst>
              </a:tr>
              <a:tr h="309904">
                <a:tc>
                  <a:txBody>
                    <a:bodyPr/>
                    <a:lstStyle/>
                    <a:p>
                      <a:pPr algn="ctr" fontAlgn="ctr"/>
                      <a:r>
                        <a:rPr lang="es-CO" sz="1100" u="none" strike="noStrike" dirty="0" smtClean="0">
                          <a:effectLst/>
                        </a:rPr>
                        <a:t>DE-M-005</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smtClean="0">
                          <a:effectLst/>
                        </a:rPr>
                        <a:t>Debida diligencia Numeral 5.13.5 manual SIGME</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smtClean="0">
                          <a:effectLst/>
                        </a:rPr>
                        <a:t>29/06/2023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47544455"/>
                  </a:ext>
                </a:extLst>
              </a:tr>
              <a:tr h="620316">
                <a:tc>
                  <a:txBody>
                    <a:bodyPr/>
                    <a:lstStyle/>
                    <a:p>
                      <a:pPr algn="ctr" fontAlgn="ctr"/>
                      <a:r>
                        <a:rPr lang="es-CO" sz="1100" u="none" strike="noStrike" dirty="0" smtClean="0">
                          <a:effectLst/>
                        </a:rPr>
                        <a:t>DE-M-001</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ctr"/>
                      <a:r>
                        <a:rPr lang="es-CO" sz="1100" u="none" strike="noStrike" dirty="0" smtClean="0">
                          <a:effectLst/>
                        </a:rPr>
                        <a:t>Código</a:t>
                      </a:r>
                      <a:r>
                        <a:rPr lang="es-CO" sz="1100" u="none" strike="noStrike" baseline="0" dirty="0" smtClean="0">
                          <a:effectLst/>
                        </a:rPr>
                        <a:t> de Ética e Integridad (procedimiento de regalos, hospitalidad, donaciones y otros beneficios)</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100" u="none" strike="noStrike" dirty="0" smtClean="0">
                          <a:effectLst/>
                        </a:rPr>
                        <a:t>28/02/2023</a:t>
                      </a:r>
                      <a:endParaRPr lang="es-CO" sz="1100" b="1" i="0" u="none" strike="noStrike" dirty="0">
                        <a:solidFill>
                          <a:srgbClr val="000000"/>
                        </a:solidFill>
                        <a:effectLst/>
                        <a:latin typeface="Arial" panose="020B0604020202020204" pitchFamily="34" charset="0"/>
                      </a:endParaRPr>
                    </a:p>
                  </a:txBody>
                  <a:tcPr marL="9293" marR="9293" marT="9293"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3677662"/>
                  </a:ext>
                </a:extLst>
              </a:tr>
            </a:tbl>
          </a:graphicData>
        </a:graphic>
      </p:graphicFrame>
      <p:sp>
        <p:nvSpPr>
          <p:cNvPr id="6" name="Marcador de contenido 2">
            <a:extLst>
              <a:ext uri="{FF2B5EF4-FFF2-40B4-BE49-F238E27FC236}">
                <a16:creationId xmlns:a16="http://schemas.microsoft.com/office/drawing/2014/main" id="{237EECC9-BC23-3DD0-A3B8-69E66B9540C3}"/>
              </a:ext>
            </a:extLst>
          </p:cNvPr>
          <p:cNvSpPr txBox="1">
            <a:spLocks/>
          </p:cNvSpPr>
          <p:nvPr/>
        </p:nvSpPr>
        <p:spPr>
          <a:xfrm>
            <a:off x="4316908" y="5189281"/>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532123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hq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8108487" y="2507349"/>
            <a:ext cx="3344499" cy="3298021"/>
          </a:xfrm>
          <a:prstGeom prst="rect">
            <a:avLst/>
          </a:prstGeom>
        </p:spPr>
      </p:pic>
      <p:sp>
        <p:nvSpPr>
          <p:cNvPr id="2" name="Título 1"/>
          <p:cNvSpPr>
            <a:spLocks noGrp="1"/>
          </p:cNvSpPr>
          <p:nvPr>
            <p:ph type="ctrTitle"/>
          </p:nvPr>
        </p:nvSpPr>
        <p:spPr>
          <a:xfrm>
            <a:off x="780523" y="568550"/>
            <a:ext cx="9807388" cy="3108978"/>
          </a:xfrm>
        </p:spPr>
        <p:txBody>
          <a:bodyPr>
            <a:noAutofit/>
          </a:bodyPr>
          <a:lstStyle/>
          <a:p>
            <a:pPr algn="l"/>
            <a:r>
              <a:rPr lang="es-ES" sz="4800" b="1" dirty="0" smtClean="0">
                <a:solidFill>
                  <a:srgbClr val="EF7D00"/>
                </a:solidFill>
              </a:rPr>
              <a:t>Sistema de Calidad del Proceso Estadístico </a:t>
            </a:r>
            <a:endParaRPr lang="es-CO" sz="4800" b="1" dirty="0">
              <a:solidFill>
                <a:srgbClr val="EF7D00"/>
              </a:solidFill>
            </a:endParaRPr>
          </a:p>
        </p:txBody>
      </p:sp>
      <p:sp>
        <p:nvSpPr>
          <p:cNvPr id="3" name="Subtítulo 2"/>
          <p:cNvSpPr>
            <a:spLocks noGrp="1"/>
          </p:cNvSpPr>
          <p:nvPr>
            <p:ph type="subTitle" idx="1"/>
          </p:nvPr>
        </p:nvSpPr>
        <p:spPr>
          <a:xfrm>
            <a:off x="780523" y="3677528"/>
            <a:ext cx="9144000" cy="1655762"/>
          </a:xfrm>
        </p:spPr>
        <p:txBody>
          <a:bodyPr/>
          <a:lstStyle/>
          <a:p>
            <a:pPr algn="l"/>
            <a:r>
              <a:rPr lang="es-CO" b="1" dirty="0">
                <a:solidFill>
                  <a:schemeClr val="tx1">
                    <a:lumMod val="65000"/>
                    <a:lumOff val="35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33</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523452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84388" y="3717177"/>
            <a:ext cx="263525" cy="260350"/>
            <a:chOff x="2084388" y="4111625"/>
            <a:chExt cx="263525" cy="260350"/>
          </a:xfrm>
        </p:grpSpPr>
        <p:sp>
          <p:nvSpPr>
            <p:cNvPr id="11" name="Oval 11"/>
            <p:cNvSpPr>
              <a:spLocks noChangeArrowheads="1"/>
            </p:cNvSpPr>
            <p:nvPr/>
          </p:nvSpPr>
          <p:spPr bwMode="auto">
            <a:xfrm>
              <a:off x="2084388" y="4111625"/>
              <a:ext cx="263525" cy="260350"/>
            </a:xfrm>
            <a:prstGeom prst="ellipse">
              <a:avLst/>
            </a:prstGeom>
            <a:noFill/>
            <a:ln w="539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Oval 12"/>
            <p:cNvSpPr>
              <a:spLocks noChangeArrowheads="1"/>
            </p:cNvSpPr>
            <p:nvPr/>
          </p:nvSpPr>
          <p:spPr bwMode="auto">
            <a:xfrm>
              <a:off x="2149475" y="4176713"/>
              <a:ext cx="128588" cy="13017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 name="Group 2"/>
          <p:cNvGrpSpPr/>
          <p:nvPr/>
        </p:nvGrpSpPr>
        <p:grpSpPr>
          <a:xfrm>
            <a:off x="4021138" y="3717177"/>
            <a:ext cx="263525" cy="260350"/>
            <a:chOff x="4021138" y="4111625"/>
            <a:chExt cx="263525" cy="260350"/>
          </a:xfrm>
        </p:grpSpPr>
        <p:sp>
          <p:nvSpPr>
            <p:cNvPr id="13" name="Oval 13"/>
            <p:cNvSpPr>
              <a:spLocks noChangeArrowheads="1"/>
            </p:cNvSpPr>
            <p:nvPr/>
          </p:nvSpPr>
          <p:spPr bwMode="auto">
            <a:xfrm>
              <a:off x="4021138" y="4111625"/>
              <a:ext cx="263525" cy="260350"/>
            </a:xfrm>
            <a:prstGeom prst="ellipse">
              <a:avLst/>
            </a:prstGeom>
            <a:noFill/>
            <a:ln w="539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Oval 14"/>
            <p:cNvSpPr>
              <a:spLocks noChangeArrowheads="1"/>
            </p:cNvSpPr>
            <p:nvPr/>
          </p:nvSpPr>
          <p:spPr bwMode="auto">
            <a:xfrm>
              <a:off x="4089400" y="4176713"/>
              <a:ext cx="130175" cy="1301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 name="Group 3"/>
          <p:cNvGrpSpPr/>
          <p:nvPr/>
        </p:nvGrpSpPr>
        <p:grpSpPr>
          <a:xfrm>
            <a:off x="5962650" y="3717177"/>
            <a:ext cx="258763" cy="260350"/>
            <a:chOff x="5962650" y="4111625"/>
            <a:chExt cx="258763" cy="260350"/>
          </a:xfrm>
        </p:grpSpPr>
        <p:sp>
          <p:nvSpPr>
            <p:cNvPr id="15" name="Oval 15"/>
            <p:cNvSpPr>
              <a:spLocks noChangeArrowheads="1"/>
            </p:cNvSpPr>
            <p:nvPr/>
          </p:nvSpPr>
          <p:spPr bwMode="auto">
            <a:xfrm>
              <a:off x="5962650" y="4111625"/>
              <a:ext cx="258763" cy="260350"/>
            </a:xfrm>
            <a:prstGeom prst="ellipse">
              <a:avLst/>
            </a:prstGeom>
            <a:noFill/>
            <a:ln w="53975"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Oval 16"/>
            <p:cNvSpPr>
              <a:spLocks noChangeArrowheads="1"/>
            </p:cNvSpPr>
            <p:nvPr/>
          </p:nvSpPr>
          <p:spPr bwMode="auto">
            <a:xfrm>
              <a:off x="6027738" y="4176713"/>
              <a:ext cx="128588" cy="1301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 name="Group 4"/>
          <p:cNvGrpSpPr/>
          <p:nvPr/>
        </p:nvGrpSpPr>
        <p:grpSpPr>
          <a:xfrm>
            <a:off x="7899400" y="3717177"/>
            <a:ext cx="261938" cy="260350"/>
            <a:chOff x="7899400" y="4111625"/>
            <a:chExt cx="261938" cy="260350"/>
          </a:xfrm>
        </p:grpSpPr>
        <p:sp>
          <p:nvSpPr>
            <p:cNvPr id="17" name="Oval 17"/>
            <p:cNvSpPr>
              <a:spLocks noChangeArrowheads="1"/>
            </p:cNvSpPr>
            <p:nvPr/>
          </p:nvSpPr>
          <p:spPr bwMode="auto">
            <a:xfrm>
              <a:off x="7899400" y="4111625"/>
              <a:ext cx="261938" cy="260350"/>
            </a:xfrm>
            <a:prstGeom prst="ellipse">
              <a:avLst/>
            </a:prstGeom>
            <a:noFill/>
            <a:ln w="539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Oval 18"/>
            <p:cNvSpPr>
              <a:spLocks noChangeArrowheads="1"/>
            </p:cNvSpPr>
            <p:nvPr/>
          </p:nvSpPr>
          <p:spPr bwMode="auto">
            <a:xfrm>
              <a:off x="7964488" y="4176713"/>
              <a:ext cx="128588" cy="1301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p:nvPr/>
        </p:nvGrpSpPr>
        <p:grpSpPr>
          <a:xfrm>
            <a:off x="9836150" y="3717177"/>
            <a:ext cx="261938" cy="260350"/>
            <a:chOff x="9836150" y="4111625"/>
            <a:chExt cx="261938" cy="260350"/>
          </a:xfrm>
        </p:grpSpPr>
        <p:sp>
          <p:nvSpPr>
            <p:cNvPr id="19" name="Oval 19"/>
            <p:cNvSpPr>
              <a:spLocks noChangeArrowheads="1"/>
            </p:cNvSpPr>
            <p:nvPr/>
          </p:nvSpPr>
          <p:spPr bwMode="auto">
            <a:xfrm>
              <a:off x="9836150" y="4111625"/>
              <a:ext cx="261938" cy="260350"/>
            </a:xfrm>
            <a:prstGeom prst="ellipse">
              <a:avLst/>
            </a:prstGeom>
            <a:noFill/>
            <a:ln w="5397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Oval 20"/>
            <p:cNvSpPr>
              <a:spLocks noChangeArrowheads="1"/>
            </p:cNvSpPr>
            <p:nvPr/>
          </p:nvSpPr>
          <p:spPr bwMode="auto">
            <a:xfrm>
              <a:off x="9904413" y="4176713"/>
              <a:ext cx="130175" cy="13017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52" name="Group 51"/>
          <p:cNvGrpSpPr/>
          <p:nvPr/>
        </p:nvGrpSpPr>
        <p:grpSpPr>
          <a:xfrm>
            <a:off x="1514475" y="1943940"/>
            <a:ext cx="1403350" cy="1614488"/>
            <a:chOff x="1514475" y="2338388"/>
            <a:chExt cx="1403350" cy="1614488"/>
          </a:xfrm>
        </p:grpSpPr>
        <p:sp>
          <p:nvSpPr>
            <p:cNvPr id="6" name="Freeform 6"/>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21" name="Oval 21"/>
            <p:cNvSpPr>
              <a:spLocks noChangeArrowheads="1"/>
            </p:cNvSpPr>
            <p:nvPr/>
          </p:nvSpPr>
          <p:spPr bwMode="auto">
            <a:xfrm>
              <a:off x="1719263" y="2546350"/>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p:nvPr/>
        </p:nvGrpSpPr>
        <p:grpSpPr>
          <a:xfrm>
            <a:off x="3451225" y="1943940"/>
            <a:ext cx="1403350" cy="1614488"/>
            <a:chOff x="3451225" y="2338388"/>
            <a:chExt cx="1403350" cy="1614488"/>
          </a:xfrm>
        </p:grpSpPr>
        <p:sp>
          <p:nvSpPr>
            <p:cNvPr id="7" name="Freeform 7"/>
            <p:cNvSpPr>
              <a:spLocks/>
            </p:cNvSpPr>
            <p:nvPr/>
          </p:nvSpPr>
          <p:spPr bwMode="auto">
            <a:xfrm>
              <a:off x="3451225" y="2338388"/>
              <a:ext cx="1403350"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Oval 22"/>
            <p:cNvSpPr>
              <a:spLocks noChangeArrowheads="1"/>
            </p:cNvSpPr>
            <p:nvPr/>
          </p:nvSpPr>
          <p:spPr bwMode="auto">
            <a:xfrm>
              <a:off x="3660775" y="2546350"/>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54" name="Group 53"/>
          <p:cNvGrpSpPr/>
          <p:nvPr/>
        </p:nvGrpSpPr>
        <p:grpSpPr>
          <a:xfrm>
            <a:off x="5387975" y="1943940"/>
            <a:ext cx="1408113" cy="1614488"/>
            <a:chOff x="5387975" y="2338388"/>
            <a:chExt cx="1408113" cy="1614488"/>
          </a:xfrm>
        </p:grpSpPr>
        <p:sp>
          <p:nvSpPr>
            <p:cNvPr id="8" name="Freeform 8"/>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Oval 23"/>
            <p:cNvSpPr>
              <a:spLocks noChangeArrowheads="1"/>
            </p:cNvSpPr>
            <p:nvPr/>
          </p:nvSpPr>
          <p:spPr bwMode="auto">
            <a:xfrm>
              <a:off x="5597525" y="2546350"/>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55" name="Group 54"/>
          <p:cNvGrpSpPr/>
          <p:nvPr/>
        </p:nvGrpSpPr>
        <p:grpSpPr>
          <a:xfrm>
            <a:off x="7327900" y="1943940"/>
            <a:ext cx="1404938" cy="1614488"/>
            <a:chOff x="7327900" y="2338388"/>
            <a:chExt cx="1404938" cy="1614488"/>
          </a:xfrm>
        </p:grpSpPr>
        <p:sp>
          <p:nvSpPr>
            <p:cNvPr id="9" name="Freeform 9"/>
            <p:cNvSpPr>
              <a:spLocks/>
            </p:cNvSpPr>
            <p:nvPr/>
          </p:nvSpPr>
          <p:spPr bwMode="auto">
            <a:xfrm>
              <a:off x="7327900" y="2338388"/>
              <a:ext cx="1404938"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24" name="Oval 24"/>
            <p:cNvSpPr>
              <a:spLocks noChangeArrowheads="1"/>
            </p:cNvSpPr>
            <p:nvPr/>
          </p:nvSpPr>
          <p:spPr bwMode="auto">
            <a:xfrm>
              <a:off x="7534275" y="2546350"/>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56" name="Group 55"/>
          <p:cNvGrpSpPr/>
          <p:nvPr/>
        </p:nvGrpSpPr>
        <p:grpSpPr>
          <a:xfrm>
            <a:off x="9264650" y="1943940"/>
            <a:ext cx="1404938" cy="1614488"/>
            <a:chOff x="9264650" y="2338388"/>
            <a:chExt cx="1404938" cy="1614488"/>
          </a:xfrm>
        </p:grpSpPr>
        <p:sp>
          <p:nvSpPr>
            <p:cNvPr id="10" name="Freeform 10"/>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25" name="Oval 25"/>
            <p:cNvSpPr>
              <a:spLocks noChangeArrowheads="1"/>
            </p:cNvSpPr>
            <p:nvPr/>
          </p:nvSpPr>
          <p:spPr bwMode="auto">
            <a:xfrm>
              <a:off x="9474200" y="2546350"/>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26" name="Freeform 26"/>
          <p:cNvSpPr>
            <a:spLocks noEditPoints="1"/>
          </p:cNvSpPr>
          <p:nvPr/>
        </p:nvSpPr>
        <p:spPr bwMode="auto">
          <a:xfrm>
            <a:off x="2187575" y="4060077"/>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27" name="Freeform 27"/>
          <p:cNvSpPr>
            <a:spLocks noEditPoints="1"/>
          </p:cNvSpPr>
          <p:nvPr/>
        </p:nvSpPr>
        <p:spPr bwMode="auto">
          <a:xfrm>
            <a:off x="4127500" y="4060077"/>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28" name="Freeform 28"/>
          <p:cNvSpPr>
            <a:spLocks noEditPoints="1"/>
          </p:cNvSpPr>
          <p:nvPr/>
        </p:nvSpPr>
        <p:spPr bwMode="auto">
          <a:xfrm>
            <a:off x="6064250" y="4060077"/>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29" name="Freeform 29"/>
          <p:cNvSpPr>
            <a:spLocks noEditPoints="1"/>
          </p:cNvSpPr>
          <p:nvPr/>
        </p:nvSpPr>
        <p:spPr bwMode="auto">
          <a:xfrm>
            <a:off x="8002588" y="4060077"/>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30"/>
          <p:cNvSpPr>
            <a:spLocks noEditPoints="1"/>
          </p:cNvSpPr>
          <p:nvPr/>
        </p:nvSpPr>
        <p:spPr bwMode="auto">
          <a:xfrm>
            <a:off x="9942513" y="4060077"/>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31" name="Freeform 31"/>
          <p:cNvSpPr>
            <a:spLocks noEditPoints="1"/>
          </p:cNvSpPr>
          <p:nvPr/>
        </p:nvSpPr>
        <p:spPr bwMode="auto">
          <a:xfrm>
            <a:off x="2449513" y="3817190"/>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32" name="Freeform 32"/>
          <p:cNvSpPr>
            <a:spLocks noEditPoints="1"/>
          </p:cNvSpPr>
          <p:nvPr/>
        </p:nvSpPr>
        <p:spPr bwMode="auto">
          <a:xfrm>
            <a:off x="4386263" y="3817190"/>
            <a:ext cx="1473200" cy="57150"/>
          </a:xfrm>
          <a:custGeom>
            <a:avLst/>
            <a:gdLst>
              <a:gd name="T0" fmla="*/ 375 w 387"/>
              <a:gd name="T1" fmla="*/ 13 h 15"/>
              <a:gd name="T2" fmla="*/ 375 w 387"/>
              <a:gd name="T3" fmla="*/ 3 h 15"/>
              <a:gd name="T4" fmla="*/ 387 w 387"/>
              <a:gd name="T5" fmla="*/ 8 h 15"/>
              <a:gd name="T6" fmla="*/ 380 w 387"/>
              <a:gd name="T7" fmla="*/ 15 h 15"/>
              <a:gd name="T8" fmla="*/ 348 w 387"/>
              <a:gd name="T9" fmla="*/ 15 h 15"/>
              <a:gd name="T10" fmla="*/ 355 w 387"/>
              <a:gd name="T11" fmla="*/ 8 h 15"/>
              <a:gd name="T12" fmla="*/ 348 w 387"/>
              <a:gd name="T13" fmla="*/ 1 h 15"/>
              <a:gd name="T14" fmla="*/ 348 w 387"/>
              <a:gd name="T15" fmla="*/ 15 h 15"/>
              <a:gd name="T16" fmla="*/ 317 w 387"/>
              <a:gd name="T17" fmla="*/ 15 h 15"/>
              <a:gd name="T18" fmla="*/ 324 w 387"/>
              <a:gd name="T19" fmla="*/ 8 h 15"/>
              <a:gd name="T20" fmla="*/ 317 w 387"/>
              <a:gd name="T21" fmla="*/ 1 h 15"/>
              <a:gd name="T22" fmla="*/ 317 w 387"/>
              <a:gd name="T23" fmla="*/ 15 h 15"/>
              <a:gd name="T24" fmla="*/ 286 w 387"/>
              <a:gd name="T25" fmla="*/ 15 h 15"/>
              <a:gd name="T26" fmla="*/ 293 w 387"/>
              <a:gd name="T27" fmla="*/ 8 h 15"/>
              <a:gd name="T28" fmla="*/ 286 w 387"/>
              <a:gd name="T29" fmla="*/ 1 h 15"/>
              <a:gd name="T30" fmla="*/ 286 w 387"/>
              <a:gd name="T31" fmla="*/ 15 h 15"/>
              <a:gd name="T32" fmla="*/ 255 w 387"/>
              <a:gd name="T33" fmla="*/ 15 h 15"/>
              <a:gd name="T34" fmla="*/ 262 w 387"/>
              <a:gd name="T35" fmla="*/ 8 h 15"/>
              <a:gd name="T36" fmla="*/ 255 w 387"/>
              <a:gd name="T37" fmla="*/ 1 h 15"/>
              <a:gd name="T38" fmla="*/ 255 w 387"/>
              <a:gd name="T39" fmla="*/ 15 h 15"/>
              <a:gd name="T40" fmla="*/ 224 w 387"/>
              <a:gd name="T41" fmla="*/ 15 h 15"/>
              <a:gd name="T42" fmla="*/ 231 w 387"/>
              <a:gd name="T43" fmla="*/ 8 h 15"/>
              <a:gd name="T44" fmla="*/ 224 w 387"/>
              <a:gd name="T45" fmla="*/ 1 h 15"/>
              <a:gd name="T46" fmla="*/ 224 w 387"/>
              <a:gd name="T47" fmla="*/ 15 h 15"/>
              <a:gd name="T48" fmla="*/ 193 w 387"/>
              <a:gd name="T49" fmla="*/ 15 h 15"/>
              <a:gd name="T50" fmla="*/ 200 w 387"/>
              <a:gd name="T51" fmla="*/ 8 h 15"/>
              <a:gd name="T52" fmla="*/ 193 w 387"/>
              <a:gd name="T53" fmla="*/ 1 h 15"/>
              <a:gd name="T54" fmla="*/ 193 w 387"/>
              <a:gd name="T55" fmla="*/ 15 h 15"/>
              <a:gd name="T56" fmla="*/ 162 w 387"/>
              <a:gd name="T57" fmla="*/ 15 h 15"/>
              <a:gd name="T58" fmla="*/ 169 w 387"/>
              <a:gd name="T59" fmla="*/ 8 h 15"/>
              <a:gd name="T60" fmla="*/ 162 w 387"/>
              <a:gd name="T61" fmla="*/ 1 h 15"/>
              <a:gd name="T62" fmla="*/ 162 w 387"/>
              <a:gd name="T63" fmla="*/ 15 h 15"/>
              <a:gd name="T64" fmla="*/ 131 w 387"/>
              <a:gd name="T65" fmla="*/ 15 h 15"/>
              <a:gd name="T66" fmla="*/ 138 w 387"/>
              <a:gd name="T67" fmla="*/ 8 h 15"/>
              <a:gd name="T68" fmla="*/ 131 w 387"/>
              <a:gd name="T69" fmla="*/ 1 h 15"/>
              <a:gd name="T70" fmla="*/ 131 w 387"/>
              <a:gd name="T71" fmla="*/ 15 h 15"/>
              <a:gd name="T72" fmla="*/ 100 w 387"/>
              <a:gd name="T73" fmla="*/ 15 h 15"/>
              <a:gd name="T74" fmla="*/ 107 w 387"/>
              <a:gd name="T75" fmla="*/ 8 h 15"/>
              <a:gd name="T76" fmla="*/ 100 w 387"/>
              <a:gd name="T77" fmla="*/ 1 h 15"/>
              <a:gd name="T78" fmla="*/ 100 w 387"/>
              <a:gd name="T79" fmla="*/ 15 h 15"/>
              <a:gd name="T80" fmla="*/ 69 w 387"/>
              <a:gd name="T81" fmla="*/ 15 h 15"/>
              <a:gd name="T82" fmla="*/ 76 w 387"/>
              <a:gd name="T83" fmla="*/ 8 h 15"/>
              <a:gd name="T84" fmla="*/ 69 w 387"/>
              <a:gd name="T85" fmla="*/ 1 h 15"/>
              <a:gd name="T86" fmla="*/ 69 w 387"/>
              <a:gd name="T87" fmla="*/ 15 h 15"/>
              <a:gd name="T88" fmla="*/ 38 w 387"/>
              <a:gd name="T89" fmla="*/ 15 h 15"/>
              <a:gd name="T90" fmla="*/ 45 w 387"/>
              <a:gd name="T91" fmla="*/ 8 h 15"/>
              <a:gd name="T92" fmla="*/ 38 w 387"/>
              <a:gd name="T93" fmla="*/ 1 h 15"/>
              <a:gd name="T94" fmla="*/ 38 w 387"/>
              <a:gd name="T95" fmla="*/ 15 h 15"/>
              <a:gd name="T96" fmla="*/ 14 w 387"/>
              <a:gd name="T97" fmla="*/ 8 h 15"/>
              <a:gd name="T98" fmla="*/ 2 w 387"/>
              <a:gd name="T99" fmla="*/ 3 h 15"/>
              <a:gd name="T100" fmla="*/ 2 w 387"/>
              <a:gd name="T101" fmla="*/ 13 h 15"/>
              <a:gd name="T102" fmla="*/ 12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33" name="Freeform 33"/>
          <p:cNvSpPr>
            <a:spLocks noEditPoints="1"/>
          </p:cNvSpPr>
          <p:nvPr/>
        </p:nvSpPr>
        <p:spPr bwMode="auto">
          <a:xfrm>
            <a:off x="6323013" y="3817190"/>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34"/>
          <p:cNvSpPr>
            <a:spLocks noEditPoints="1"/>
          </p:cNvSpPr>
          <p:nvPr/>
        </p:nvSpPr>
        <p:spPr bwMode="auto">
          <a:xfrm>
            <a:off x="8264525" y="3817190"/>
            <a:ext cx="1468438" cy="57150"/>
          </a:xfrm>
          <a:custGeom>
            <a:avLst/>
            <a:gdLst>
              <a:gd name="T0" fmla="*/ 374 w 386"/>
              <a:gd name="T1" fmla="*/ 13 h 15"/>
              <a:gd name="T2" fmla="*/ 374 w 386"/>
              <a:gd name="T3" fmla="*/ 3 h 15"/>
              <a:gd name="T4" fmla="*/ 386 w 386"/>
              <a:gd name="T5" fmla="*/ 8 h 15"/>
              <a:gd name="T6" fmla="*/ 379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14 w 386"/>
              <a:gd name="T97" fmla="*/ 8 h 15"/>
              <a:gd name="T98" fmla="*/ 2 w 386"/>
              <a:gd name="T99" fmla="*/ 3 h 15"/>
              <a:gd name="T100" fmla="*/ 2 w 386"/>
              <a:gd name="T101" fmla="*/ 13 h 15"/>
              <a:gd name="T102" fmla="*/ 12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379" y="15"/>
                </a:moveTo>
                <a:cubicBezTo>
                  <a:pt x="377" y="15"/>
                  <a:pt x="376" y="14"/>
                  <a:pt x="374" y="13"/>
                </a:cubicBezTo>
                <a:cubicBezTo>
                  <a:pt x="373" y="12"/>
                  <a:pt x="372" y="10"/>
                  <a:pt x="372" y="8"/>
                </a:cubicBezTo>
                <a:cubicBezTo>
                  <a:pt x="372" y="6"/>
                  <a:pt x="373" y="4"/>
                  <a:pt x="374" y="3"/>
                </a:cubicBezTo>
                <a:cubicBezTo>
                  <a:pt x="377" y="0"/>
                  <a:pt x="382" y="0"/>
                  <a:pt x="384" y="3"/>
                </a:cubicBezTo>
                <a:cubicBezTo>
                  <a:pt x="385" y="4"/>
                  <a:pt x="386" y="6"/>
                  <a:pt x="386" y="8"/>
                </a:cubicBezTo>
                <a:cubicBezTo>
                  <a:pt x="386" y="10"/>
                  <a:pt x="385" y="12"/>
                  <a:pt x="384" y="13"/>
                </a:cubicBezTo>
                <a:cubicBezTo>
                  <a:pt x="383" y="14"/>
                  <a:pt x="381" y="15"/>
                  <a:pt x="379"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9" y="0"/>
                  <a:pt x="4" y="0"/>
                  <a:pt x="2" y="3"/>
                </a:cubicBezTo>
                <a:cubicBezTo>
                  <a:pt x="1" y="4"/>
                  <a:pt x="0" y="6"/>
                  <a:pt x="0" y="8"/>
                </a:cubicBezTo>
                <a:cubicBezTo>
                  <a:pt x="0" y="10"/>
                  <a:pt x="1" y="12"/>
                  <a:pt x="2" y="13"/>
                </a:cubicBezTo>
                <a:cubicBezTo>
                  <a:pt x="3" y="14"/>
                  <a:pt x="5" y="15"/>
                  <a:pt x="7" y="15"/>
                </a:cubicBezTo>
                <a:cubicBezTo>
                  <a:pt x="9" y="15"/>
                  <a:pt x="10" y="14"/>
                  <a:pt x="12"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35"/>
          <p:cNvSpPr>
            <a:spLocks noEditPoints="1"/>
          </p:cNvSpPr>
          <p:nvPr/>
        </p:nvSpPr>
        <p:spPr bwMode="auto">
          <a:xfrm>
            <a:off x="5870575" y="2396377"/>
            <a:ext cx="441325" cy="498475"/>
          </a:xfrm>
          <a:custGeom>
            <a:avLst/>
            <a:gdLst>
              <a:gd name="T0" fmla="*/ 37 w 116"/>
              <a:gd name="T1" fmla="*/ 102 h 131"/>
              <a:gd name="T2" fmla="*/ 28 w 116"/>
              <a:gd name="T3" fmla="*/ 79 h 131"/>
              <a:gd name="T4" fmla="*/ 22 w 116"/>
              <a:gd name="T5" fmla="*/ 59 h 131"/>
              <a:gd name="T6" fmla="*/ 58 w 116"/>
              <a:gd name="T7" fmla="*/ 23 h 131"/>
              <a:gd name="T8" fmla="*/ 94 w 116"/>
              <a:gd name="T9" fmla="*/ 59 h 131"/>
              <a:gd name="T10" fmla="*/ 88 w 116"/>
              <a:gd name="T11" fmla="*/ 79 h 131"/>
              <a:gd name="T12" fmla="*/ 79 w 116"/>
              <a:gd name="T13" fmla="*/ 98 h 131"/>
              <a:gd name="T14" fmla="*/ 58 w 116"/>
              <a:gd name="T15" fmla="*/ 37 h 131"/>
              <a:gd name="T16" fmla="*/ 36 w 116"/>
              <a:gd name="T17" fmla="*/ 58 h 131"/>
              <a:gd name="T18" fmla="*/ 58 w 116"/>
              <a:gd name="T19" fmla="*/ 80 h 131"/>
              <a:gd name="T20" fmla="*/ 80 w 116"/>
              <a:gd name="T21" fmla="*/ 58 h 131"/>
              <a:gd name="T22" fmla="*/ 58 w 116"/>
              <a:gd name="T23" fmla="*/ 37 h 131"/>
              <a:gd name="T24" fmla="*/ 50 w 116"/>
              <a:gd name="T25" fmla="*/ 62 h 131"/>
              <a:gd name="T26" fmla="*/ 56 w 116"/>
              <a:gd name="T27" fmla="*/ 69 h 131"/>
              <a:gd name="T28" fmla="*/ 66 w 116"/>
              <a:gd name="T29" fmla="*/ 52 h 131"/>
              <a:gd name="T30" fmla="*/ 58 w 116"/>
              <a:gd name="T31" fmla="*/ 12 h 131"/>
              <a:gd name="T32" fmla="*/ 58 w 116"/>
              <a:gd name="T33" fmla="*/ 0 h 131"/>
              <a:gd name="T34" fmla="*/ 35 w 116"/>
              <a:gd name="T35" fmla="*/ 18 h 131"/>
              <a:gd name="T36" fmla="*/ 29 w 116"/>
              <a:gd name="T37" fmla="*/ 8 h 131"/>
              <a:gd name="T38" fmla="*/ 8 w 116"/>
              <a:gd name="T39" fmla="*/ 29 h 131"/>
              <a:gd name="T40" fmla="*/ 18 w 116"/>
              <a:gd name="T41" fmla="*/ 35 h 131"/>
              <a:gd name="T42" fmla="*/ 0 w 116"/>
              <a:gd name="T43" fmla="*/ 58 h 131"/>
              <a:gd name="T44" fmla="*/ 12 w 116"/>
              <a:gd name="T45" fmla="*/ 58 h 131"/>
              <a:gd name="T46" fmla="*/ 87 w 116"/>
              <a:gd name="T47" fmla="*/ 8 h 131"/>
              <a:gd name="T48" fmla="*/ 81 w 116"/>
              <a:gd name="T49" fmla="*/ 18 h 131"/>
              <a:gd name="T50" fmla="*/ 108 w 116"/>
              <a:gd name="T51" fmla="*/ 29 h 131"/>
              <a:gd name="T52" fmla="*/ 98 w 116"/>
              <a:gd name="T53" fmla="*/ 35 h 131"/>
              <a:gd name="T54" fmla="*/ 104 w 116"/>
              <a:gd name="T55" fmla="*/ 58 h 131"/>
              <a:gd name="T56" fmla="*/ 116 w 116"/>
              <a:gd name="T57" fmla="*/ 58 h 131"/>
              <a:gd name="T58" fmla="*/ 71 w 116"/>
              <a:gd name="T59" fmla="*/ 105 h 131"/>
              <a:gd name="T60" fmla="*/ 43 w 116"/>
              <a:gd name="T61" fmla="*/ 113 h 131"/>
              <a:gd name="T62" fmla="*/ 39 w 116"/>
              <a:gd name="T63" fmla="*/ 118 h 131"/>
              <a:gd name="T64" fmla="*/ 44 w 116"/>
              <a:gd name="T65" fmla="*/ 122 h 131"/>
              <a:gd name="T66" fmla="*/ 46 w 116"/>
              <a:gd name="T67" fmla="*/ 122 h 131"/>
              <a:gd name="T68" fmla="*/ 71 w 116"/>
              <a:gd name="T69" fmla="*/ 115 h 131"/>
              <a:gd name="T70" fmla="*/ 71 w 116"/>
              <a:gd name="T71" fmla="*/ 115 h 131"/>
              <a:gd name="T72" fmla="*/ 72 w 116"/>
              <a:gd name="T73" fmla="*/ 115 h 131"/>
              <a:gd name="T74" fmla="*/ 77 w 116"/>
              <a:gd name="T75" fmla="*/ 120 h 131"/>
              <a:gd name="T76" fmla="*/ 74 w 116"/>
              <a:gd name="T77" fmla="*/ 124 h 131"/>
              <a:gd name="T78" fmla="*/ 50 w 116"/>
              <a:gd name="T7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1">
                <a:moveTo>
                  <a:pt x="37" y="102"/>
                </a:moveTo>
                <a:cubicBezTo>
                  <a:pt x="38" y="96"/>
                  <a:pt x="36" y="90"/>
                  <a:pt x="28" y="79"/>
                </a:cubicBezTo>
                <a:cubicBezTo>
                  <a:pt x="24" y="73"/>
                  <a:pt x="22" y="66"/>
                  <a:pt x="22" y="59"/>
                </a:cubicBezTo>
                <a:cubicBezTo>
                  <a:pt x="22" y="39"/>
                  <a:pt x="38" y="23"/>
                  <a:pt x="58" y="23"/>
                </a:cubicBezTo>
                <a:cubicBezTo>
                  <a:pt x="78" y="23"/>
                  <a:pt x="94" y="39"/>
                  <a:pt x="94" y="59"/>
                </a:cubicBezTo>
                <a:cubicBezTo>
                  <a:pt x="94" y="66"/>
                  <a:pt x="92" y="73"/>
                  <a:pt x="88" y="79"/>
                </a:cubicBezTo>
                <a:cubicBezTo>
                  <a:pt x="82" y="88"/>
                  <a:pt x="79" y="93"/>
                  <a:pt x="79" y="98"/>
                </a:cubicBezTo>
                <a:moveTo>
                  <a:pt x="58" y="37"/>
                </a:moveTo>
                <a:cubicBezTo>
                  <a:pt x="46" y="37"/>
                  <a:pt x="36" y="46"/>
                  <a:pt x="36" y="58"/>
                </a:cubicBezTo>
                <a:cubicBezTo>
                  <a:pt x="36" y="70"/>
                  <a:pt x="46" y="80"/>
                  <a:pt x="58" y="80"/>
                </a:cubicBezTo>
                <a:cubicBezTo>
                  <a:pt x="70" y="80"/>
                  <a:pt x="80" y="70"/>
                  <a:pt x="80" y="58"/>
                </a:cubicBezTo>
                <a:cubicBezTo>
                  <a:pt x="80" y="46"/>
                  <a:pt x="70" y="37"/>
                  <a:pt x="58" y="37"/>
                </a:cubicBezTo>
                <a:close/>
                <a:moveTo>
                  <a:pt x="50" y="62"/>
                </a:moveTo>
                <a:cubicBezTo>
                  <a:pt x="56" y="69"/>
                  <a:pt x="56" y="69"/>
                  <a:pt x="56" y="69"/>
                </a:cubicBezTo>
                <a:cubicBezTo>
                  <a:pt x="66" y="52"/>
                  <a:pt x="66" y="52"/>
                  <a:pt x="66" y="52"/>
                </a:cubicBezTo>
                <a:moveTo>
                  <a:pt x="58" y="12"/>
                </a:moveTo>
                <a:cubicBezTo>
                  <a:pt x="58" y="0"/>
                  <a:pt x="58" y="0"/>
                  <a:pt x="58" y="0"/>
                </a:cubicBezTo>
                <a:moveTo>
                  <a:pt x="35" y="18"/>
                </a:moveTo>
                <a:cubicBezTo>
                  <a:pt x="29" y="8"/>
                  <a:pt x="29" y="8"/>
                  <a:pt x="29" y="8"/>
                </a:cubicBezTo>
                <a:moveTo>
                  <a:pt x="8" y="29"/>
                </a:moveTo>
                <a:cubicBezTo>
                  <a:pt x="18" y="35"/>
                  <a:pt x="18" y="35"/>
                  <a:pt x="18" y="35"/>
                </a:cubicBezTo>
                <a:moveTo>
                  <a:pt x="0" y="58"/>
                </a:moveTo>
                <a:cubicBezTo>
                  <a:pt x="12" y="58"/>
                  <a:pt x="12" y="58"/>
                  <a:pt x="12" y="58"/>
                </a:cubicBezTo>
                <a:moveTo>
                  <a:pt x="87" y="8"/>
                </a:moveTo>
                <a:cubicBezTo>
                  <a:pt x="81" y="18"/>
                  <a:pt x="81" y="18"/>
                  <a:pt x="81" y="18"/>
                </a:cubicBezTo>
                <a:moveTo>
                  <a:pt x="108" y="29"/>
                </a:moveTo>
                <a:cubicBezTo>
                  <a:pt x="98" y="35"/>
                  <a:pt x="98" y="35"/>
                  <a:pt x="98" y="35"/>
                </a:cubicBezTo>
                <a:moveTo>
                  <a:pt x="104" y="58"/>
                </a:moveTo>
                <a:cubicBezTo>
                  <a:pt x="116" y="58"/>
                  <a:pt x="116" y="58"/>
                  <a:pt x="116" y="58"/>
                </a:cubicBezTo>
                <a:moveTo>
                  <a:pt x="71" y="105"/>
                </a:moveTo>
                <a:cubicBezTo>
                  <a:pt x="71" y="105"/>
                  <a:pt x="43" y="113"/>
                  <a:pt x="43" y="113"/>
                </a:cubicBezTo>
                <a:cubicBezTo>
                  <a:pt x="41" y="114"/>
                  <a:pt x="39" y="115"/>
                  <a:pt x="39" y="118"/>
                </a:cubicBezTo>
                <a:cubicBezTo>
                  <a:pt x="39" y="120"/>
                  <a:pt x="41" y="122"/>
                  <a:pt x="44" y="122"/>
                </a:cubicBezTo>
                <a:cubicBezTo>
                  <a:pt x="45" y="122"/>
                  <a:pt x="46" y="122"/>
                  <a:pt x="46" y="122"/>
                </a:cubicBezTo>
                <a:cubicBezTo>
                  <a:pt x="71" y="115"/>
                  <a:pt x="71" y="115"/>
                  <a:pt x="71" y="115"/>
                </a:cubicBezTo>
                <a:cubicBezTo>
                  <a:pt x="71" y="115"/>
                  <a:pt x="71" y="115"/>
                  <a:pt x="71" y="115"/>
                </a:cubicBezTo>
                <a:cubicBezTo>
                  <a:pt x="71" y="115"/>
                  <a:pt x="72" y="115"/>
                  <a:pt x="72" y="115"/>
                </a:cubicBezTo>
                <a:cubicBezTo>
                  <a:pt x="75" y="115"/>
                  <a:pt x="77" y="117"/>
                  <a:pt x="77" y="120"/>
                </a:cubicBezTo>
                <a:cubicBezTo>
                  <a:pt x="77" y="122"/>
                  <a:pt x="75" y="123"/>
                  <a:pt x="74" y="124"/>
                </a:cubicBezTo>
                <a:cubicBezTo>
                  <a:pt x="50" y="131"/>
                  <a:pt x="50" y="131"/>
                  <a:pt x="50" y="131"/>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Freeform 36"/>
          <p:cNvSpPr>
            <a:spLocks noEditPoints="1"/>
          </p:cNvSpPr>
          <p:nvPr/>
        </p:nvSpPr>
        <p:spPr bwMode="auto">
          <a:xfrm>
            <a:off x="7788275" y="2374152"/>
            <a:ext cx="484188" cy="501650"/>
          </a:xfrm>
          <a:custGeom>
            <a:avLst/>
            <a:gdLst>
              <a:gd name="T0" fmla="*/ 47 w 127"/>
              <a:gd name="T1" fmla="*/ 13 h 132"/>
              <a:gd name="T2" fmla="*/ 111 w 127"/>
              <a:gd name="T3" fmla="*/ 53 h 132"/>
              <a:gd name="T4" fmla="*/ 127 w 127"/>
              <a:gd name="T5" fmla="*/ 85 h 132"/>
              <a:gd name="T6" fmla="*/ 114 w 127"/>
              <a:gd name="T7" fmla="*/ 85 h 132"/>
              <a:gd name="T8" fmla="*/ 114 w 127"/>
              <a:gd name="T9" fmla="*/ 107 h 132"/>
              <a:gd name="T10" fmla="*/ 107 w 127"/>
              <a:gd name="T11" fmla="*/ 113 h 132"/>
              <a:gd name="T12" fmla="*/ 92 w 127"/>
              <a:gd name="T13" fmla="*/ 113 h 132"/>
              <a:gd name="T14" fmla="*/ 92 w 127"/>
              <a:gd name="T15" fmla="*/ 132 h 132"/>
              <a:gd name="T16" fmla="*/ 34 w 127"/>
              <a:gd name="T17" fmla="*/ 132 h 132"/>
              <a:gd name="T18" fmla="*/ 34 w 127"/>
              <a:gd name="T19" fmla="*/ 113 h 132"/>
              <a:gd name="T20" fmla="*/ 27 w 127"/>
              <a:gd name="T21" fmla="*/ 99 h 132"/>
              <a:gd name="T22" fmla="*/ 71 w 127"/>
              <a:gd name="T23" fmla="*/ 60 h 132"/>
              <a:gd name="T24" fmla="*/ 71 w 127"/>
              <a:gd name="T25" fmla="*/ 51 h 132"/>
              <a:gd name="T26" fmla="*/ 61 w 127"/>
              <a:gd name="T27" fmla="*/ 47 h 132"/>
              <a:gd name="T28" fmla="*/ 59 w 127"/>
              <a:gd name="T29" fmla="*/ 43 h 132"/>
              <a:gd name="T30" fmla="*/ 64 w 127"/>
              <a:gd name="T31" fmla="*/ 33 h 132"/>
              <a:gd name="T32" fmla="*/ 57 w 127"/>
              <a:gd name="T33" fmla="*/ 27 h 132"/>
              <a:gd name="T34" fmla="*/ 47 w 127"/>
              <a:gd name="T35" fmla="*/ 31 h 132"/>
              <a:gd name="T36" fmla="*/ 44 w 127"/>
              <a:gd name="T37" fmla="*/ 30 h 132"/>
              <a:gd name="T38" fmla="*/ 40 w 127"/>
              <a:gd name="T39" fmla="*/ 19 h 132"/>
              <a:gd name="T40" fmla="*/ 31 w 127"/>
              <a:gd name="T41" fmla="*/ 19 h 132"/>
              <a:gd name="T42" fmla="*/ 27 w 127"/>
              <a:gd name="T43" fmla="*/ 30 h 132"/>
              <a:gd name="T44" fmla="*/ 23 w 127"/>
              <a:gd name="T45" fmla="*/ 31 h 132"/>
              <a:gd name="T46" fmla="*/ 13 w 127"/>
              <a:gd name="T47" fmla="*/ 27 h 132"/>
              <a:gd name="T48" fmla="*/ 7 w 127"/>
              <a:gd name="T49" fmla="*/ 33 h 132"/>
              <a:gd name="T50" fmla="*/ 11 w 127"/>
              <a:gd name="T51" fmla="*/ 43 h 132"/>
              <a:gd name="T52" fmla="*/ 10 w 127"/>
              <a:gd name="T53" fmla="*/ 47 h 132"/>
              <a:gd name="T54" fmla="*/ 0 w 127"/>
              <a:gd name="T55" fmla="*/ 51 h 132"/>
              <a:gd name="T56" fmla="*/ 0 w 127"/>
              <a:gd name="T57" fmla="*/ 60 h 132"/>
              <a:gd name="T58" fmla="*/ 10 w 127"/>
              <a:gd name="T59" fmla="*/ 64 h 132"/>
              <a:gd name="T60" fmla="*/ 11 w 127"/>
              <a:gd name="T61" fmla="*/ 67 h 132"/>
              <a:gd name="T62" fmla="*/ 7 w 127"/>
              <a:gd name="T63" fmla="*/ 77 h 132"/>
              <a:gd name="T64" fmla="*/ 13 w 127"/>
              <a:gd name="T65" fmla="*/ 83 h 132"/>
              <a:gd name="T66" fmla="*/ 23 w 127"/>
              <a:gd name="T67" fmla="*/ 79 h 132"/>
              <a:gd name="T68" fmla="*/ 27 w 127"/>
              <a:gd name="T69" fmla="*/ 81 h 132"/>
              <a:gd name="T70" fmla="*/ 31 w 127"/>
              <a:gd name="T71" fmla="*/ 91 h 132"/>
              <a:gd name="T72" fmla="*/ 40 w 127"/>
              <a:gd name="T73" fmla="*/ 91 h 132"/>
              <a:gd name="T74" fmla="*/ 44 w 127"/>
              <a:gd name="T75" fmla="*/ 81 h 132"/>
              <a:gd name="T76" fmla="*/ 47 w 127"/>
              <a:gd name="T77" fmla="*/ 79 h 132"/>
              <a:gd name="T78" fmla="*/ 57 w 127"/>
              <a:gd name="T79" fmla="*/ 83 h 132"/>
              <a:gd name="T80" fmla="*/ 64 w 127"/>
              <a:gd name="T81" fmla="*/ 77 h 132"/>
              <a:gd name="T82" fmla="*/ 59 w 127"/>
              <a:gd name="T83" fmla="*/ 67 h 132"/>
              <a:gd name="T84" fmla="*/ 61 w 127"/>
              <a:gd name="T85" fmla="*/ 64 h 132"/>
              <a:gd name="T86" fmla="*/ 71 w 127"/>
              <a:gd name="T87" fmla="*/ 60 h 132"/>
              <a:gd name="T88" fmla="*/ 35 w 127"/>
              <a:gd name="T89" fmla="*/ 40 h 132"/>
              <a:gd name="T90" fmla="*/ 20 w 127"/>
              <a:gd name="T91" fmla="*/ 55 h 132"/>
              <a:gd name="T92" fmla="*/ 35 w 127"/>
              <a:gd name="T93" fmla="*/ 70 h 132"/>
              <a:gd name="T94" fmla="*/ 50 w 127"/>
              <a:gd name="T95" fmla="*/ 55 h 132"/>
              <a:gd name="T96" fmla="*/ 35 w 127"/>
              <a:gd name="T97" fmla="*/ 40 h 132"/>
              <a:gd name="T98" fmla="*/ 92 w 127"/>
              <a:gd name="T99" fmla="*/ 113 h 132"/>
              <a:gd name="T100" fmla="*/ 84 w 127"/>
              <a:gd name="T101" fmla="*/ 11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32">
                <a:moveTo>
                  <a:pt x="47" y="13"/>
                </a:moveTo>
                <a:cubicBezTo>
                  <a:pt x="118" y="0"/>
                  <a:pt x="111" y="53"/>
                  <a:pt x="111" y="53"/>
                </a:cubicBezTo>
                <a:cubicBezTo>
                  <a:pt x="127" y="85"/>
                  <a:pt x="127" y="85"/>
                  <a:pt x="127" y="85"/>
                </a:cubicBezTo>
                <a:cubicBezTo>
                  <a:pt x="114" y="85"/>
                  <a:pt x="114" y="85"/>
                  <a:pt x="114" y="85"/>
                </a:cubicBezTo>
                <a:cubicBezTo>
                  <a:pt x="114" y="107"/>
                  <a:pt x="114" y="107"/>
                  <a:pt x="114" y="107"/>
                </a:cubicBezTo>
                <a:cubicBezTo>
                  <a:pt x="114" y="110"/>
                  <a:pt x="111" y="113"/>
                  <a:pt x="107" y="113"/>
                </a:cubicBezTo>
                <a:cubicBezTo>
                  <a:pt x="92" y="113"/>
                  <a:pt x="92" y="113"/>
                  <a:pt x="92" y="113"/>
                </a:cubicBezTo>
                <a:cubicBezTo>
                  <a:pt x="92" y="132"/>
                  <a:pt x="92" y="132"/>
                  <a:pt x="92" y="132"/>
                </a:cubicBezTo>
                <a:moveTo>
                  <a:pt x="34" y="132"/>
                </a:moveTo>
                <a:cubicBezTo>
                  <a:pt x="34" y="113"/>
                  <a:pt x="34" y="113"/>
                  <a:pt x="34" y="113"/>
                </a:cubicBezTo>
                <a:cubicBezTo>
                  <a:pt x="27" y="99"/>
                  <a:pt x="27" y="99"/>
                  <a:pt x="27" y="99"/>
                </a:cubicBezTo>
                <a:moveTo>
                  <a:pt x="71" y="60"/>
                </a:moveTo>
                <a:cubicBezTo>
                  <a:pt x="71" y="51"/>
                  <a:pt x="71" y="51"/>
                  <a:pt x="71" y="51"/>
                </a:cubicBezTo>
                <a:cubicBezTo>
                  <a:pt x="61" y="47"/>
                  <a:pt x="61" y="47"/>
                  <a:pt x="61" y="47"/>
                </a:cubicBezTo>
                <a:cubicBezTo>
                  <a:pt x="60" y="45"/>
                  <a:pt x="60" y="44"/>
                  <a:pt x="59" y="43"/>
                </a:cubicBezTo>
                <a:cubicBezTo>
                  <a:pt x="64" y="33"/>
                  <a:pt x="64" y="33"/>
                  <a:pt x="64" y="33"/>
                </a:cubicBezTo>
                <a:cubicBezTo>
                  <a:pt x="57" y="27"/>
                  <a:pt x="57" y="27"/>
                  <a:pt x="57" y="27"/>
                </a:cubicBezTo>
                <a:cubicBezTo>
                  <a:pt x="47" y="31"/>
                  <a:pt x="47" y="31"/>
                  <a:pt x="47" y="31"/>
                </a:cubicBezTo>
                <a:cubicBezTo>
                  <a:pt x="46" y="30"/>
                  <a:pt x="45" y="30"/>
                  <a:pt x="44" y="30"/>
                </a:cubicBezTo>
                <a:cubicBezTo>
                  <a:pt x="40" y="19"/>
                  <a:pt x="40" y="19"/>
                  <a:pt x="40" y="19"/>
                </a:cubicBezTo>
                <a:cubicBezTo>
                  <a:pt x="31" y="19"/>
                  <a:pt x="31" y="19"/>
                  <a:pt x="31" y="19"/>
                </a:cubicBezTo>
                <a:cubicBezTo>
                  <a:pt x="27" y="30"/>
                  <a:pt x="27" y="30"/>
                  <a:pt x="27" y="30"/>
                </a:cubicBezTo>
                <a:cubicBezTo>
                  <a:pt x="25" y="30"/>
                  <a:pt x="24" y="30"/>
                  <a:pt x="23" y="31"/>
                </a:cubicBezTo>
                <a:cubicBezTo>
                  <a:pt x="13" y="27"/>
                  <a:pt x="13" y="27"/>
                  <a:pt x="13" y="27"/>
                </a:cubicBezTo>
                <a:cubicBezTo>
                  <a:pt x="7" y="33"/>
                  <a:pt x="7" y="33"/>
                  <a:pt x="7" y="33"/>
                </a:cubicBezTo>
                <a:cubicBezTo>
                  <a:pt x="11" y="43"/>
                  <a:pt x="11" y="43"/>
                  <a:pt x="11" y="43"/>
                </a:cubicBezTo>
                <a:cubicBezTo>
                  <a:pt x="11" y="44"/>
                  <a:pt x="10" y="45"/>
                  <a:pt x="10" y="47"/>
                </a:cubicBezTo>
                <a:cubicBezTo>
                  <a:pt x="0" y="51"/>
                  <a:pt x="0" y="51"/>
                  <a:pt x="0" y="51"/>
                </a:cubicBezTo>
                <a:cubicBezTo>
                  <a:pt x="0" y="60"/>
                  <a:pt x="0" y="60"/>
                  <a:pt x="0" y="60"/>
                </a:cubicBezTo>
                <a:cubicBezTo>
                  <a:pt x="10" y="64"/>
                  <a:pt x="10" y="64"/>
                  <a:pt x="10" y="64"/>
                </a:cubicBezTo>
                <a:cubicBezTo>
                  <a:pt x="10" y="65"/>
                  <a:pt x="11" y="66"/>
                  <a:pt x="11" y="67"/>
                </a:cubicBezTo>
                <a:cubicBezTo>
                  <a:pt x="7" y="77"/>
                  <a:pt x="7" y="77"/>
                  <a:pt x="7" y="77"/>
                </a:cubicBezTo>
                <a:cubicBezTo>
                  <a:pt x="13" y="83"/>
                  <a:pt x="13" y="83"/>
                  <a:pt x="13" y="83"/>
                </a:cubicBezTo>
                <a:cubicBezTo>
                  <a:pt x="23" y="79"/>
                  <a:pt x="23" y="79"/>
                  <a:pt x="23" y="79"/>
                </a:cubicBezTo>
                <a:cubicBezTo>
                  <a:pt x="24" y="80"/>
                  <a:pt x="25" y="80"/>
                  <a:pt x="27" y="81"/>
                </a:cubicBezTo>
                <a:cubicBezTo>
                  <a:pt x="31" y="91"/>
                  <a:pt x="31" y="91"/>
                  <a:pt x="31" y="91"/>
                </a:cubicBezTo>
                <a:cubicBezTo>
                  <a:pt x="40" y="91"/>
                  <a:pt x="40" y="91"/>
                  <a:pt x="40" y="91"/>
                </a:cubicBezTo>
                <a:cubicBezTo>
                  <a:pt x="44" y="81"/>
                  <a:pt x="44" y="81"/>
                  <a:pt x="44" y="81"/>
                </a:cubicBezTo>
                <a:cubicBezTo>
                  <a:pt x="45" y="80"/>
                  <a:pt x="46" y="80"/>
                  <a:pt x="47" y="79"/>
                </a:cubicBezTo>
                <a:cubicBezTo>
                  <a:pt x="57" y="83"/>
                  <a:pt x="57" y="83"/>
                  <a:pt x="57" y="83"/>
                </a:cubicBezTo>
                <a:cubicBezTo>
                  <a:pt x="64" y="77"/>
                  <a:pt x="64" y="77"/>
                  <a:pt x="64" y="77"/>
                </a:cubicBezTo>
                <a:cubicBezTo>
                  <a:pt x="59" y="67"/>
                  <a:pt x="59" y="67"/>
                  <a:pt x="59" y="67"/>
                </a:cubicBezTo>
                <a:cubicBezTo>
                  <a:pt x="60" y="66"/>
                  <a:pt x="60" y="65"/>
                  <a:pt x="61" y="64"/>
                </a:cubicBezTo>
                <a:lnTo>
                  <a:pt x="71" y="60"/>
                </a:lnTo>
                <a:close/>
                <a:moveTo>
                  <a:pt x="35" y="40"/>
                </a:moveTo>
                <a:cubicBezTo>
                  <a:pt x="27" y="40"/>
                  <a:pt x="20" y="47"/>
                  <a:pt x="20" y="55"/>
                </a:cubicBezTo>
                <a:cubicBezTo>
                  <a:pt x="20" y="63"/>
                  <a:pt x="27" y="70"/>
                  <a:pt x="35" y="70"/>
                </a:cubicBezTo>
                <a:cubicBezTo>
                  <a:pt x="43" y="70"/>
                  <a:pt x="50" y="63"/>
                  <a:pt x="50" y="55"/>
                </a:cubicBezTo>
                <a:cubicBezTo>
                  <a:pt x="50" y="47"/>
                  <a:pt x="43" y="40"/>
                  <a:pt x="35" y="40"/>
                </a:cubicBezTo>
                <a:close/>
                <a:moveTo>
                  <a:pt x="92" y="113"/>
                </a:moveTo>
                <a:cubicBezTo>
                  <a:pt x="84" y="113"/>
                  <a:pt x="84" y="113"/>
                  <a:pt x="84" y="113"/>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Freeform 37"/>
          <p:cNvSpPr>
            <a:spLocks noEditPoints="1"/>
          </p:cNvSpPr>
          <p:nvPr/>
        </p:nvSpPr>
        <p:spPr bwMode="auto">
          <a:xfrm>
            <a:off x="1893888" y="2464640"/>
            <a:ext cx="639763" cy="361950"/>
          </a:xfrm>
          <a:custGeom>
            <a:avLst/>
            <a:gdLst>
              <a:gd name="T0" fmla="*/ 40 w 168"/>
              <a:gd name="T1" fmla="*/ 78 h 95"/>
              <a:gd name="T2" fmla="*/ 39 w 168"/>
              <a:gd name="T3" fmla="*/ 70 h 95"/>
              <a:gd name="T4" fmla="*/ 49 w 168"/>
              <a:gd name="T5" fmla="*/ 61 h 95"/>
              <a:gd name="T6" fmla="*/ 55 w 168"/>
              <a:gd name="T7" fmla="*/ 66 h 95"/>
              <a:gd name="T8" fmla="*/ 47 w 168"/>
              <a:gd name="T9" fmla="*/ 77 h 95"/>
              <a:gd name="T10" fmla="*/ 102 w 168"/>
              <a:gd name="T11" fmla="*/ 69 h 95"/>
              <a:gd name="T12" fmla="*/ 123 w 168"/>
              <a:gd name="T13" fmla="*/ 78 h 95"/>
              <a:gd name="T14" fmla="*/ 124 w 168"/>
              <a:gd name="T15" fmla="*/ 69 h 95"/>
              <a:gd name="T16" fmla="*/ 103 w 168"/>
              <a:gd name="T17" fmla="*/ 84 h 95"/>
              <a:gd name="T18" fmla="*/ 112 w 168"/>
              <a:gd name="T19" fmla="*/ 85 h 95"/>
              <a:gd name="T20" fmla="*/ 114 w 168"/>
              <a:gd name="T21" fmla="*/ 78 h 95"/>
              <a:gd name="T22" fmla="*/ 92 w 168"/>
              <a:gd name="T23" fmla="*/ 91 h 95"/>
              <a:gd name="T24" fmla="*/ 101 w 168"/>
              <a:gd name="T25" fmla="*/ 92 h 95"/>
              <a:gd name="T26" fmla="*/ 103 w 168"/>
              <a:gd name="T27" fmla="*/ 85 h 95"/>
              <a:gd name="T28" fmla="*/ 79 w 168"/>
              <a:gd name="T29" fmla="*/ 93 h 95"/>
              <a:gd name="T30" fmla="*/ 90 w 168"/>
              <a:gd name="T31" fmla="*/ 92 h 95"/>
              <a:gd name="T32" fmla="*/ 54 w 168"/>
              <a:gd name="T33" fmla="*/ 85 h 95"/>
              <a:gd name="T34" fmla="*/ 65 w 168"/>
              <a:gd name="T35" fmla="*/ 65 h 95"/>
              <a:gd name="T36" fmla="*/ 58 w 168"/>
              <a:gd name="T37" fmla="*/ 65 h 95"/>
              <a:gd name="T38" fmla="*/ 47 w 168"/>
              <a:gd name="T39" fmla="*/ 85 h 95"/>
              <a:gd name="T40" fmla="*/ 54 w 168"/>
              <a:gd name="T41" fmla="*/ 85 h 95"/>
              <a:gd name="T42" fmla="*/ 74 w 168"/>
              <a:gd name="T43" fmla="*/ 77 h 95"/>
              <a:gd name="T44" fmla="*/ 69 w 168"/>
              <a:gd name="T45" fmla="*/ 69 h 95"/>
              <a:gd name="T46" fmla="*/ 56 w 168"/>
              <a:gd name="T47" fmla="*/ 82 h 95"/>
              <a:gd name="T48" fmla="*/ 60 w 168"/>
              <a:gd name="T49" fmla="*/ 91 h 95"/>
              <a:gd name="T50" fmla="*/ 78 w 168"/>
              <a:gd name="T51" fmla="*/ 88 h 95"/>
              <a:gd name="T52" fmla="*/ 79 w 168"/>
              <a:gd name="T53" fmla="*/ 79 h 95"/>
              <a:gd name="T54" fmla="*/ 72 w 168"/>
              <a:gd name="T55" fmla="*/ 80 h 95"/>
              <a:gd name="T56" fmla="*/ 66 w 168"/>
              <a:gd name="T57" fmla="*/ 94 h 95"/>
              <a:gd name="T58" fmla="*/ 73 w 168"/>
              <a:gd name="T59" fmla="*/ 93 h 95"/>
              <a:gd name="T60" fmla="*/ 144 w 168"/>
              <a:gd name="T61" fmla="*/ 1 h 95"/>
              <a:gd name="T62" fmla="*/ 140 w 168"/>
              <a:gd name="T63" fmla="*/ 57 h 95"/>
              <a:gd name="T64" fmla="*/ 168 w 168"/>
              <a:gd name="T65" fmla="*/ 45 h 95"/>
              <a:gd name="T66" fmla="*/ 91 w 168"/>
              <a:gd name="T67" fmla="*/ 25 h 95"/>
              <a:gd name="T68" fmla="*/ 83 w 168"/>
              <a:gd name="T69" fmla="*/ 25 h 95"/>
              <a:gd name="T70" fmla="*/ 58 w 168"/>
              <a:gd name="T71" fmla="*/ 37 h 95"/>
              <a:gd name="T72" fmla="*/ 80 w 168"/>
              <a:gd name="T73" fmla="*/ 43 h 95"/>
              <a:gd name="T74" fmla="*/ 124 w 168"/>
              <a:gd name="T75" fmla="*/ 69 h 95"/>
              <a:gd name="T76" fmla="*/ 131 w 168"/>
              <a:gd name="T77" fmla="*/ 60 h 95"/>
              <a:gd name="T78" fmla="*/ 124 w 168"/>
              <a:gd name="T79" fmla="*/ 69 h 95"/>
              <a:gd name="T80" fmla="*/ 43 w 168"/>
              <a:gd name="T81" fmla="*/ 68 h 95"/>
              <a:gd name="T82" fmla="*/ 25 w 168"/>
              <a:gd name="T83" fmla="*/ 63 h 95"/>
              <a:gd name="T84" fmla="*/ 35 w 168"/>
              <a:gd name="T85" fmla="*/ 0 h 95"/>
              <a:gd name="T86" fmla="*/ 41 w 168"/>
              <a:gd name="T87" fmla="*/ 69 h 95"/>
              <a:gd name="T88" fmla="*/ 56 w 168"/>
              <a:gd name="T89"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95">
                <a:moveTo>
                  <a:pt x="44" y="79"/>
                </a:moveTo>
                <a:cubicBezTo>
                  <a:pt x="42" y="79"/>
                  <a:pt x="41" y="79"/>
                  <a:pt x="40" y="78"/>
                </a:cubicBezTo>
                <a:cubicBezTo>
                  <a:pt x="39" y="77"/>
                  <a:pt x="38" y="75"/>
                  <a:pt x="38" y="74"/>
                </a:cubicBezTo>
                <a:cubicBezTo>
                  <a:pt x="38" y="73"/>
                  <a:pt x="39" y="71"/>
                  <a:pt x="39" y="70"/>
                </a:cubicBezTo>
                <a:cubicBezTo>
                  <a:pt x="46" y="63"/>
                  <a:pt x="46" y="63"/>
                  <a:pt x="46" y="63"/>
                </a:cubicBezTo>
                <a:cubicBezTo>
                  <a:pt x="47" y="62"/>
                  <a:pt x="48" y="62"/>
                  <a:pt x="49" y="61"/>
                </a:cubicBezTo>
                <a:cubicBezTo>
                  <a:pt x="50" y="61"/>
                  <a:pt x="52" y="62"/>
                  <a:pt x="53" y="63"/>
                </a:cubicBezTo>
                <a:cubicBezTo>
                  <a:pt x="54" y="64"/>
                  <a:pt x="55" y="65"/>
                  <a:pt x="55" y="66"/>
                </a:cubicBezTo>
                <a:cubicBezTo>
                  <a:pt x="55" y="68"/>
                  <a:pt x="54" y="69"/>
                  <a:pt x="53" y="70"/>
                </a:cubicBezTo>
                <a:cubicBezTo>
                  <a:pt x="47" y="77"/>
                  <a:pt x="47" y="77"/>
                  <a:pt x="47" y="77"/>
                </a:cubicBezTo>
                <a:cubicBezTo>
                  <a:pt x="46" y="78"/>
                  <a:pt x="45" y="79"/>
                  <a:pt x="44" y="79"/>
                </a:cubicBezTo>
                <a:close/>
                <a:moveTo>
                  <a:pt x="102" y="69"/>
                </a:moveTo>
                <a:cubicBezTo>
                  <a:pt x="102" y="69"/>
                  <a:pt x="115" y="79"/>
                  <a:pt x="118" y="79"/>
                </a:cubicBezTo>
                <a:cubicBezTo>
                  <a:pt x="120" y="80"/>
                  <a:pt x="121" y="79"/>
                  <a:pt x="123" y="78"/>
                </a:cubicBezTo>
                <a:cubicBezTo>
                  <a:pt x="124" y="76"/>
                  <a:pt x="125" y="75"/>
                  <a:pt x="125" y="73"/>
                </a:cubicBezTo>
                <a:cubicBezTo>
                  <a:pt x="125" y="71"/>
                  <a:pt x="124" y="70"/>
                  <a:pt x="124" y="69"/>
                </a:cubicBezTo>
                <a:moveTo>
                  <a:pt x="93" y="75"/>
                </a:moveTo>
                <a:cubicBezTo>
                  <a:pt x="103" y="84"/>
                  <a:pt x="103" y="84"/>
                  <a:pt x="103" y="84"/>
                </a:cubicBezTo>
                <a:cubicBezTo>
                  <a:pt x="104" y="86"/>
                  <a:pt x="106" y="87"/>
                  <a:pt x="108" y="87"/>
                </a:cubicBezTo>
                <a:cubicBezTo>
                  <a:pt x="109" y="87"/>
                  <a:pt x="111" y="86"/>
                  <a:pt x="112" y="85"/>
                </a:cubicBezTo>
                <a:cubicBezTo>
                  <a:pt x="114" y="84"/>
                  <a:pt x="115" y="82"/>
                  <a:pt x="115" y="80"/>
                </a:cubicBezTo>
                <a:cubicBezTo>
                  <a:pt x="115" y="79"/>
                  <a:pt x="114" y="78"/>
                  <a:pt x="114" y="78"/>
                </a:cubicBezTo>
                <a:moveTo>
                  <a:pt x="87" y="86"/>
                </a:moveTo>
                <a:cubicBezTo>
                  <a:pt x="92" y="91"/>
                  <a:pt x="92" y="91"/>
                  <a:pt x="92" y="91"/>
                </a:cubicBezTo>
                <a:cubicBezTo>
                  <a:pt x="93" y="92"/>
                  <a:pt x="95" y="93"/>
                  <a:pt x="96" y="93"/>
                </a:cubicBezTo>
                <a:cubicBezTo>
                  <a:pt x="98" y="93"/>
                  <a:pt x="100" y="93"/>
                  <a:pt x="101" y="92"/>
                </a:cubicBezTo>
                <a:cubicBezTo>
                  <a:pt x="103" y="90"/>
                  <a:pt x="103" y="88"/>
                  <a:pt x="103" y="86"/>
                </a:cubicBezTo>
                <a:cubicBezTo>
                  <a:pt x="103" y="86"/>
                  <a:pt x="103" y="85"/>
                  <a:pt x="103" y="85"/>
                </a:cubicBezTo>
                <a:moveTo>
                  <a:pt x="75" y="91"/>
                </a:moveTo>
                <a:cubicBezTo>
                  <a:pt x="79" y="93"/>
                  <a:pt x="79" y="93"/>
                  <a:pt x="79" y="93"/>
                </a:cubicBezTo>
                <a:cubicBezTo>
                  <a:pt x="80" y="93"/>
                  <a:pt x="82" y="94"/>
                  <a:pt x="85" y="94"/>
                </a:cubicBezTo>
                <a:cubicBezTo>
                  <a:pt x="87" y="94"/>
                  <a:pt x="88" y="93"/>
                  <a:pt x="90" y="92"/>
                </a:cubicBezTo>
                <a:cubicBezTo>
                  <a:pt x="90" y="92"/>
                  <a:pt x="91" y="91"/>
                  <a:pt x="91" y="90"/>
                </a:cubicBezTo>
                <a:moveTo>
                  <a:pt x="54" y="85"/>
                </a:moveTo>
                <a:cubicBezTo>
                  <a:pt x="65" y="72"/>
                  <a:pt x="65" y="72"/>
                  <a:pt x="65" y="72"/>
                </a:cubicBezTo>
                <a:cubicBezTo>
                  <a:pt x="67" y="70"/>
                  <a:pt x="67" y="67"/>
                  <a:pt x="65" y="65"/>
                </a:cubicBezTo>
                <a:cubicBezTo>
                  <a:pt x="64" y="64"/>
                  <a:pt x="62" y="63"/>
                  <a:pt x="61" y="64"/>
                </a:cubicBezTo>
                <a:cubicBezTo>
                  <a:pt x="60" y="64"/>
                  <a:pt x="58" y="64"/>
                  <a:pt x="58" y="65"/>
                </a:cubicBezTo>
                <a:cubicBezTo>
                  <a:pt x="46" y="78"/>
                  <a:pt x="46" y="78"/>
                  <a:pt x="46" y="78"/>
                </a:cubicBezTo>
                <a:cubicBezTo>
                  <a:pt x="44" y="80"/>
                  <a:pt x="45" y="83"/>
                  <a:pt x="47" y="85"/>
                </a:cubicBezTo>
                <a:cubicBezTo>
                  <a:pt x="48" y="86"/>
                  <a:pt x="49" y="87"/>
                  <a:pt x="51" y="86"/>
                </a:cubicBezTo>
                <a:cubicBezTo>
                  <a:pt x="52" y="86"/>
                  <a:pt x="53" y="86"/>
                  <a:pt x="54" y="85"/>
                </a:cubicBezTo>
                <a:close/>
                <a:moveTo>
                  <a:pt x="63" y="89"/>
                </a:moveTo>
                <a:cubicBezTo>
                  <a:pt x="74" y="77"/>
                  <a:pt x="74" y="77"/>
                  <a:pt x="74" y="77"/>
                </a:cubicBezTo>
                <a:cubicBezTo>
                  <a:pt x="76" y="75"/>
                  <a:pt x="75" y="72"/>
                  <a:pt x="73" y="70"/>
                </a:cubicBezTo>
                <a:cubicBezTo>
                  <a:pt x="72" y="69"/>
                  <a:pt x="71" y="69"/>
                  <a:pt x="69" y="69"/>
                </a:cubicBezTo>
                <a:cubicBezTo>
                  <a:pt x="68" y="69"/>
                  <a:pt x="67" y="70"/>
                  <a:pt x="66" y="71"/>
                </a:cubicBezTo>
                <a:cubicBezTo>
                  <a:pt x="56" y="82"/>
                  <a:pt x="56" y="82"/>
                  <a:pt x="56" y="82"/>
                </a:cubicBezTo>
                <a:cubicBezTo>
                  <a:pt x="54" y="85"/>
                  <a:pt x="54" y="88"/>
                  <a:pt x="56" y="90"/>
                </a:cubicBezTo>
                <a:cubicBezTo>
                  <a:pt x="57" y="91"/>
                  <a:pt x="59" y="91"/>
                  <a:pt x="60" y="91"/>
                </a:cubicBezTo>
                <a:cubicBezTo>
                  <a:pt x="61" y="91"/>
                  <a:pt x="62" y="90"/>
                  <a:pt x="63" y="89"/>
                </a:cubicBezTo>
                <a:close/>
                <a:moveTo>
                  <a:pt x="78" y="88"/>
                </a:moveTo>
                <a:cubicBezTo>
                  <a:pt x="79" y="86"/>
                  <a:pt x="79" y="86"/>
                  <a:pt x="79" y="86"/>
                </a:cubicBezTo>
                <a:cubicBezTo>
                  <a:pt x="81" y="84"/>
                  <a:pt x="81" y="81"/>
                  <a:pt x="79" y="79"/>
                </a:cubicBezTo>
                <a:cubicBezTo>
                  <a:pt x="78" y="78"/>
                  <a:pt x="76" y="78"/>
                  <a:pt x="75" y="78"/>
                </a:cubicBezTo>
                <a:cubicBezTo>
                  <a:pt x="74" y="78"/>
                  <a:pt x="73" y="79"/>
                  <a:pt x="72" y="80"/>
                </a:cubicBezTo>
                <a:cubicBezTo>
                  <a:pt x="66" y="86"/>
                  <a:pt x="66" y="86"/>
                  <a:pt x="66" y="86"/>
                </a:cubicBezTo>
                <a:cubicBezTo>
                  <a:pt x="64" y="88"/>
                  <a:pt x="64" y="92"/>
                  <a:pt x="66" y="94"/>
                </a:cubicBezTo>
                <a:cubicBezTo>
                  <a:pt x="67" y="95"/>
                  <a:pt x="69" y="95"/>
                  <a:pt x="70" y="95"/>
                </a:cubicBezTo>
                <a:cubicBezTo>
                  <a:pt x="71" y="95"/>
                  <a:pt x="72" y="94"/>
                  <a:pt x="73" y="93"/>
                </a:cubicBezTo>
                <a:lnTo>
                  <a:pt x="78" y="88"/>
                </a:lnTo>
                <a:close/>
                <a:moveTo>
                  <a:pt x="144" y="1"/>
                </a:moveTo>
                <a:cubicBezTo>
                  <a:pt x="134" y="6"/>
                  <a:pt x="118" y="14"/>
                  <a:pt x="116" y="16"/>
                </a:cubicBezTo>
                <a:cubicBezTo>
                  <a:pt x="118" y="20"/>
                  <a:pt x="128" y="36"/>
                  <a:pt x="140" y="57"/>
                </a:cubicBezTo>
                <a:cubicBezTo>
                  <a:pt x="141" y="60"/>
                  <a:pt x="141" y="60"/>
                  <a:pt x="141" y="60"/>
                </a:cubicBezTo>
                <a:cubicBezTo>
                  <a:pt x="168" y="45"/>
                  <a:pt x="168" y="45"/>
                  <a:pt x="168" y="45"/>
                </a:cubicBezTo>
                <a:moveTo>
                  <a:pt x="119" y="22"/>
                </a:moveTo>
                <a:cubicBezTo>
                  <a:pt x="106" y="17"/>
                  <a:pt x="99" y="25"/>
                  <a:pt x="91" y="25"/>
                </a:cubicBezTo>
                <a:cubicBezTo>
                  <a:pt x="88" y="25"/>
                  <a:pt x="85" y="25"/>
                  <a:pt x="83" y="25"/>
                </a:cubicBezTo>
                <a:cubicBezTo>
                  <a:pt x="83" y="25"/>
                  <a:pt x="83" y="25"/>
                  <a:pt x="83" y="25"/>
                </a:cubicBezTo>
                <a:cubicBezTo>
                  <a:pt x="82" y="25"/>
                  <a:pt x="81" y="25"/>
                  <a:pt x="81" y="25"/>
                </a:cubicBezTo>
                <a:cubicBezTo>
                  <a:pt x="58" y="37"/>
                  <a:pt x="58" y="37"/>
                  <a:pt x="58" y="37"/>
                </a:cubicBezTo>
                <a:cubicBezTo>
                  <a:pt x="48" y="43"/>
                  <a:pt x="58" y="50"/>
                  <a:pt x="61" y="50"/>
                </a:cubicBezTo>
                <a:cubicBezTo>
                  <a:pt x="65" y="49"/>
                  <a:pt x="74" y="45"/>
                  <a:pt x="80" y="43"/>
                </a:cubicBezTo>
                <a:cubicBezTo>
                  <a:pt x="84" y="41"/>
                  <a:pt x="88" y="42"/>
                  <a:pt x="91" y="44"/>
                </a:cubicBezTo>
                <a:cubicBezTo>
                  <a:pt x="101" y="52"/>
                  <a:pt x="122" y="67"/>
                  <a:pt x="124" y="69"/>
                </a:cubicBezTo>
                <a:moveTo>
                  <a:pt x="139" y="55"/>
                </a:moveTo>
                <a:cubicBezTo>
                  <a:pt x="137" y="56"/>
                  <a:pt x="132" y="58"/>
                  <a:pt x="131" y="60"/>
                </a:cubicBezTo>
                <a:cubicBezTo>
                  <a:pt x="130" y="60"/>
                  <a:pt x="130" y="61"/>
                  <a:pt x="129" y="63"/>
                </a:cubicBezTo>
                <a:cubicBezTo>
                  <a:pt x="127" y="65"/>
                  <a:pt x="125" y="68"/>
                  <a:pt x="124" y="69"/>
                </a:cubicBezTo>
                <a:moveTo>
                  <a:pt x="43" y="68"/>
                </a:moveTo>
                <a:cubicBezTo>
                  <a:pt x="43" y="68"/>
                  <a:pt x="43" y="68"/>
                  <a:pt x="43" y="68"/>
                </a:cubicBezTo>
                <a:moveTo>
                  <a:pt x="0" y="43"/>
                </a:moveTo>
                <a:cubicBezTo>
                  <a:pt x="25" y="63"/>
                  <a:pt x="25" y="63"/>
                  <a:pt x="25" y="63"/>
                </a:cubicBezTo>
                <a:cubicBezTo>
                  <a:pt x="59" y="20"/>
                  <a:pt x="59" y="20"/>
                  <a:pt x="59" y="20"/>
                </a:cubicBezTo>
                <a:cubicBezTo>
                  <a:pt x="35" y="0"/>
                  <a:pt x="35" y="0"/>
                  <a:pt x="35" y="0"/>
                </a:cubicBezTo>
                <a:moveTo>
                  <a:pt x="27" y="60"/>
                </a:moveTo>
                <a:cubicBezTo>
                  <a:pt x="34" y="65"/>
                  <a:pt x="41" y="69"/>
                  <a:pt x="41" y="69"/>
                </a:cubicBezTo>
                <a:moveTo>
                  <a:pt x="72" y="30"/>
                </a:moveTo>
                <a:cubicBezTo>
                  <a:pt x="69" y="28"/>
                  <a:pt x="62" y="25"/>
                  <a:pt x="56" y="23"/>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Freeform 38"/>
          <p:cNvSpPr>
            <a:spLocks noEditPoints="1"/>
          </p:cNvSpPr>
          <p:nvPr/>
        </p:nvSpPr>
        <p:spPr bwMode="auto">
          <a:xfrm>
            <a:off x="3906838" y="2450352"/>
            <a:ext cx="492125" cy="392113"/>
          </a:xfrm>
          <a:custGeom>
            <a:avLst/>
            <a:gdLst>
              <a:gd name="T0" fmla="*/ 129 w 129"/>
              <a:gd name="T1" fmla="*/ 103 h 103"/>
              <a:gd name="T2" fmla="*/ 0 w 129"/>
              <a:gd name="T3" fmla="*/ 103 h 103"/>
              <a:gd name="T4" fmla="*/ 32 w 129"/>
              <a:gd name="T5" fmla="*/ 76 h 103"/>
              <a:gd name="T6" fmla="*/ 14 w 129"/>
              <a:gd name="T7" fmla="*/ 76 h 103"/>
              <a:gd name="T8" fmla="*/ 14 w 129"/>
              <a:gd name="T9" fmla="*/ 103 h 103"/>
              <a:gd name="T10" fmla="*/ 32 w 129"/>
              <a:gd name="T11" fmla="*/ 103 h 103"/>
              <a:gd name="T12" fmla="*/ 32 w 129"/>
              <a:gd name="T13" fmla="*/ 76 h 103"/>
              <a:gd name="T14" fmla="*/ 59 w 129"/>
              <a:gd name="T15" fmla="*/ 48 h 103"/>
              <a:gd name="T16" fmla="*/ 42 w 129"/>
              <a:gd name="T17" fmla="*/ 48 h 103"/>
              <a:gd name="T18" fmla="*/ 42 w 129"/>
              <a:gd name="T19" fmla="*/ 103 h 103"/>
              <a:gd name="T20" fmla="*/ 59 w 129"/>
              <a:gd name="T21" fmla="*/ 103 h 103"/>
              <a:gd name="T22" fmla="*/ 59 w 129"/>
              <a:gd name="T23" fmla="*/ 48 h 103"/>
              <a:gd name="T24" fmla="*/ 87 w 129"/>
              <a:gd name="T25" fmla="*/ 60 h 103"/>
              <a:gd name="T26" fmla="*/ 69 w 129"/>
              <a:gd name="T27" fmla="*/ 60 h 103"/>
              <a:gd name="T28" fmla="*/ 69 w 129"/>
              <a:gd name="T29" fmla="*/ 103 h 103"/>
              <a:gd name="T30" fmla="*/ 87 w 129"/>
              <a:gd name="T31" fmla="*/ 103 h 103"/>
              <a:gd name="T32" fmla="*/ 87 w 129"/>
              <a:gd name="T33" fmla="*/ 60 h 103"/>
              <a:gd name="T34" fmla="*/ 115 w 129"/>
              <a:gd name="T35" fmla="*/ 32 h 103"/>
              <a:gd name="T36" fmla="*/ 97 w 129"/>
              <a:gd name="T37" fmla="*/ 32 h 103"/>
              <a:gd name="T38" fmla="*/ 97 w 129"/>
              <a:gd name="T39" fmla="*/ 103 h 103"/>
              <a:gd name="T40" fmla="*/ 115 w 129"/>
              <a:gd name="T41" fmla="*/ 103 h 103"/>
              <a:gd name="T42" fmla="*/ 115 w 129"/>
              <a:gd name="T43" fmla="*/ 32 h 103"/>
              <a:gd name="T44" fmla="*/ 23 w 129"/>
              <a:gd name="T45" fmla="*/ 45 h 103"/>
              <a:gd name="T46" fmla="*/ 18 w 129"/>
              <a:gd name="T47" fmla="*/ 50 h 103"/>
              <a:gd name="T48" fmla="*/ 23 w 129"/>
              <a:gd name="T49" fmla="*/ 55 h 103"/>
              <a:gd name="T50" fmla="*/ 28 w 129"/>
              <a:gd name="T51" fmla="*/ 50 h 103"/>
              <a:gd name="T52" fmla="*/ 23 w 129"/>
              <a:gd name="T53" fmla="*/ 45 h 103"/>
              <a:gd name="T54" fmla="*/ 51 w 129"/>
              <a:gd name="T55" fmla="*/ 18 h 103"/>
              <a:gd name="T56" fmla="*/ 45 w 129"/>
              <a:gd name="T57" fmla="*/ 24 h 103"/>
              <a:gd name="T58" fmla="*/ 51 w 129"/>
              <a:gd name="T59" fmla="*/ 29 h 103"/>
              <a:gd name="T60" fmla="*/ 56 w 129"/>
              <a:gd name="T61" fmla="*/ 24 h 103"/>
              <a:gd name="T62" fmla="*/ 51 w 129"/>
              <a:gd name="T63" fmla="*/ 18 h 103"/>
              <a:gd name="T64" fmla="*/ 78 w 129"/>
              <a:gd name="T65" fmla="*/ 32 h 103"/>
              <a:gd name="T66" fmla="*/ 73 w 129"/>
              <a:gd name="T67" fmla="*/ 37 h 103"/>
              <a:gd name="T68" fmla="*/ 78 w 129"/>
              <a:gd name="T69" fmla="*/ 42 h 103"/>
              <a:gd name="T70" fmla="*/ 83 w 129"/>
              <a:gd name="T71" fmla="*/ 37 h 103"/>
              <a:gd name="T72" fmla="*/ 78 w 129"/>
              <a:gd name="T73" fmla="*/ 32 h 103"/>
              <a:gd name="T74" fmla="*/ 106 w 129"/>
              <a:gd name="T75" fmla="*/ 0 h 103"/>
              <a:gd name="T76" fmla="*/ 101 w 129"/>
              <a:gd name="T77" fmla="*/ 5 h 103"/>
              <a:gd name="T78" fmla="*/ 106 w 129"/>
              <a:gd name="T79" fmla="*/ 10 h 103"/>
              <a:gd name="T80" fmla="*/ 111 w 129"/>
              <a:gd name="T81" fmla="*/ 5 h 103"/>
              <a:gd name="T82" fmla="*/ 106 w 129"/>
              <a:gd name="T83" fmla="*/ 0 h 103"/>
              <a:gd name="T84" fmla="*/ 82 w 129"/>
              <a:gd name="T85" fmla="*/ 33 h 103"/>
              <a:gd name="T86" fmla="*/ 103 w 129"/>
              <a:gd name="T87" fmla="*/ 9 h 103"/>
              <a:gd name="T88" fmla="*/ 55 w 129"/>
              <a:gd name="T89" fmla="*/ 26 h 103"/>
              <a:gd name="T90" fmla="*/ 74 w 129"/>
              <a:gd name="T91" fmla="*/ 35 h 103"/>
              <a:gd name="T92" fmla="*/ 47 w 129"/>
              <a:gd name="T93" fmla="*/ 27 h 103"/>
              <a:gd name="T94" fmla="*/ 26 w 129"/>
              <a:gd name="T95"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 h="103">
                <a:moveTo>
                  <a:pt x="129" y="103"/>
                </a:moveTo>
                <a:cubicBezTo>
                  <a:pt x="0" y="103"/>
                  <a:pt x="0" y="103"/>
                  <a:pt x="0" y="103"/>
                </a:cubicBezTo>
                <a:moveTo>
                  <a:pt x="32" y="76"/>
                </a:moveTo>
                <a:cubicBezTo>
                  <a:pt x="14" y="76"/>
                  <a:pt x="14" y="76"/>
                  <a:pt x="14" y="76"/>
                </a:cubicBezTo>
                <a:cubicBezTo>
                  <a:pt x="14" y="103"/>
                  <a:pt x="14" y="103"/>
                  <a:pt x="14" y="103"/>
                </a:cubicBezTo>
                <a:cubicBezTo>
                  <a:pt x="32" y="103"/>
                  <a:pt x="32" y="103"/>
                  <a:pt x="32" y="103"/>
                </a:cubicBezTo>
                <a:lnTo>
                  <a:pt x="32" y="76"/>
                </a:lnTo>
                <a:close/>
                <a:moveTo>
                  <a:pt x="59" y="48"/>
                </a:moveTo>
                <a:cubicBezTo>
                  <a:pt x="42" y="48"/>
                  <a:pt x="42" y="48"/>
                  <a:pt x="42" y="48"/>
                </a:cubicBezTo>
                <a:cubicBezTo>
                  <a:pt x="42" y="103"/>
                  <a:pt x="42" y="103"/>
                  <a:pt x="42" y="103"/>
                </a:cubicBezTo>
                <a:cubicBezTo>
                  <a:pt x="59" y="103"/>
                  <a:pt x="59" y="103"/>
                  <a:pt x="59" y="103"/>
                </a:cubicBezTo>
                <a:lnTo>
                  <a:pt x="59" y="48"/>
                </a:lnTo>
                <a:close/>
                <a:moveTo>
                  <a:pt x="87" y="60"/>
                </a:moveTo>
                <a:cubicBezTo>
                  <a:pt x="69" y="60"/>
                  <a:pt x="69" y="60"/>
                  <a:pt x="69" y="60"/>
                </a:cubicBezTo>
                <a:cubicBezTo>
                  <a:pt x="69" y="103"/>
                  <a:pt x="69" y="103"/>
                  <a:pt x="69" y="103"/>
                </a:cubicBezTo>
                <a:cubicBezTo>
                  <a:pt x="87" y="103"/>
                  <a:pt x="87" y="103"/>
                  <a:pt x="87" y="103"/>
                </a:cubicBezTo>
                <a:lnTo>
                  <a:pt x="87" y="60"/>
                </a:lnTo>
                <a:close/>
                <a:moveTo>
                  <a:pt x="115" y="32"/>
                </a:moveTo>
                <a:cubicBezTo>
                  <a:pt x="97" y="32"/>
                  <a:pt x="97" y="32"/>
                  <a:pt x="97" y="32"/>
                </a:cubicBezTo>
                <a:cubicBezTo>
                  <a:pt x="97" y="103"/>
                  <a:pt x="97" y="103"/>
                  <a:pt x="97" y="103"/>
                </a:cubicBezTo>
                <a:cubicBezTo>
                  <a:pt x="115" y="103"/>
                  <a:pt x="115" y="103"/>
                  <a:pt x="115" y="103"/>
                </a:cubicBezTo>
                <a:lnTo>
                  <a:pt x="115" y="32"/>
                </a:lnTo>
                <a:close/>
                <a:moveTo>
                  <a:pt x="23" y="45"/>
                </a:moveTo>
                <a:cubicBezTo>
                  <a:pt x="20" y="45"/>
                  <a:pt x="18" y="47"/>
                  <a:pt x="18" y="50"/>
                </a:cubicBezTo>
                <a:cubicBezTo>
                  <a:pt x="18" y="53"/>
                  <a:pt x="20" y="55"/>
                  <a:pt x="23" y="55"/>
                </a:cubicBezTo>
                <a:cubicBezTo>
                  <a:pt x="26" y="55"/>
                  <a:pt x="28" y="53"/>
                  <a:pt x="28" y="50"/>
                </a:cubicBezTo>
                <a:cubicBezTo>
                  <a:pt x="28" y="47"/>
                  <a:pt x="26" y="45"/>
                  <a:pt x="23" y="45"/>
                </a:cubicBezTo>
                <a:close/>
                <a:moveTo>
                  <a:pt x="51" y="18"/>
                </a:moveTo>
                <a:cubicBezTo>
                  <a:pt x="48" y="18"/>
                  <a:pt x="45" y="21"/>
                  <a:pt x="45" y="24"/>
                </a:cubicBezTo>
                <a:cubicBezTo>
                  <a:pt x="45" y="26"/>
                  <a:pt x="48" y="29"/>
                  <a:pt x="51" y="29"/>
                </a:cubicBezTo>
                <a:cubicBezTo>
                  <a:pt x="53" y="29"/>
                  <a:pt x="56" y="26"/>
                  <a:pt x="56" y="24"/>
                </a:cubicBezTo>
                <a:cubicBezTo>
                  <a:pt x="56" y="21"/>
                  <a:pt x="53" y="18"/>
                  <a:pt x="51" y="18"/>
                </a:cubicBezTo>
                <a:close/>
                <a:moveTo>
                  <a:pt x="78" y="32"/>
                </a:moveTo>
                <a:cubicBezTo>
                  <a:pt x="75" y="32"/>
                  <a:pt x="73" y="34"/>
                  <a:pt x="73" y="37"/>
                </a:cubicBezTo>
                <a:cubicBezTo>
                  <a:pt x="73" y="40"/>
                  <a:pt x="75" y="42"/>
                  <a:pt x="78" y="42"/>
                </a:cubicBezTo>
                <a:cubicBezTo>
                  <a:pt x="81" y="42"/>
                  <a:pt x="83" y="40"/>
                  <a:pt x="83" y="37"/>
                </a:cubicBezTo>
                <a:cubicBezTo>
                  <a:pt x="83" y="34"/>
                  <a:pt x="81" y="32"/>
                  <a:pt x="78" y="32"/>
                </a:cubicBezTo>
                <a:close/>
                <a:moveTo>
                  <a:pt x="106" y="0"/>
                </a:moveTo>
                <a:cubicBezTo>
                  <a:pt x="103" y="0"/>
                  <a:pt x="101" y="2"/>
                  <a:pt x="101" y="5"/>
                </a:cubicBezTo>
                <a:cubicBezTo>
                  <a:pt x="101" y="8"/>
                  <a:pt x="103" y="10"/>
                  <a:pt x="106" y="10"/>
                </a:cubicBezTo>
                <a:cubicBezTo>
                  <a:pt x="109" y="10"/>
                  <a:pt x="111" y="8"/>
                  <a:pt x="111" y="5"/>
                </a:cubicBezTo>
                <a:cubicBezTo>
                  <a:pt x="111" y="2"/>
                  <a:pt x="109" y="0"/>
                  <a:pt x="106" y="0"/>
                </a:cubicBezTo>
                <a:close/>
                <a:moveTo>
                  <a:pt x="82" y="33"/>
                </a:moveTo>
                <a:cubicBezTo>
                  <a:pt x="103" y="9"/>
                  <a:pt x="103" y="9"/>
                  <a:pt x="103" y="9"/>
                </a:cubicBezTo>
                <a:moveTo>
                  <a:pt x="55" y="26"/>
                </a:moveTo>
                <a:cubicBezTo>
                  <a:pt x="74" y="35"/>
                  <a:pt x="74" y="35"/>
                  <a:pt x="74" y="35"/>
                </a:cubicBezTo>
                <a:moveTo>
                  <a:pt x="47" y="27"/>
                </a:moveTo>
                <a:cubicBezTo>
                  <a:pt x="26" y="46"/>
                  <a:pt x="26" y="46"/>
                  <a:pt x="26" y="46"/>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Freeform 39"/>
          <p:cNvSpPr>
            <a:spLocks noEditPoints="1"/>
          </p:cNvSpPr>
          <p:nvPr/>
        </p:nvSpPr>
        <p:spPr bwMode="auto">
          <a:xfrm>
            <a:off x="9767888" y="2423365"/>
            <a:ext cx="425450" cy="422275"/>
          </a:xfrm>
          <a:custGeom>
            <a:avLst/>
            <a:gdLst>
              <a:gd name="T0" fmla="*/ 96 w 112"/>
              <a:gd name="T1" fmla="*/ 30 h 111"/>
              <a:gd name="T2" fmla="*/ 104 w 112"/>
              <a:gd name="T3" fmla="*/ 59 h 111"/>
              <a:gd name="T4" fmla="*/ 52 w 112"/>
              <a:gd name="T5" fmla="*/ 111 h 111"/>
              <a:gd name="T6" fmla="*/ 0 w 112"/>
              <a:gd name="T7" fmla="*/ 59 h 111"/>
              <a:gd name="T8" fmla="*/ 52 w 112"/>
              <a:gd name="T9" fmla="*/ 7 h 111"/>
              <a:gd name="T10" fmla="*/ 81 w 112"/>
              <a:gd name="T11" fmla="*/ 15 h 111"/>
              <a:gd name="T12" fmla="*/ 72 w 112"/>
              <a:gd name="T13" fmla="*/ 25 h 111"/>
              <a:gd name="T14" fmla="*/ 52 w 112"/>
              <a:gd name="T15" fmla="*/ 20 h 111"/>
              <a:gd name="T16" fmla="*/ 13 w 112"/>
              <a:gd name="T17" fmla="*/ 59 h 111"/>
              <a:gd name="T18" fmla="*/ 52 w 112"/>
              <a:gd name="T19" fmla="*/ 98 h 111"/>
              <a:gd name="T20" fmla="*/ 92 w 112"/>
              <a:gd name="T21" fmla="*/ 59 h 111"/>
              <a:gd name="T22" fmla="*/ 86 w 112"/>
              <a:gd name="T23" fmla="*/ 39 h 111"/>
              <a:gd name="T24" fmla="*/ 62 w 112"/>
              <a:gd name="T25" fmla="*/ 35 h 111"/>
              <a:gd name="T26" fmla="*/ 52 w 112"/>
              <a:gd name="T27" fmla="*/ 33 h 111"/>
              <a:gd name="T28" fmla="*/ 27 w 112"/>
              <a:gd name="T29" fmla="*/ 59 h 111"/>
              <a:gd name="T30" fmla="*/ 52 w 112"/>
              <a:gd name="T31" fmla="*/ 85 h 111"/>
              <a:gd name="T32" fmla="*/ 78 w 112"/>
              <a:gd name="T33" fmla="*/ 59 h 111"/>
              <a:gd name="T34" fmla="*/ 75 w 112"/>
              <a:gd name="T35" fmla="*/ 48 h 111"/>
              <a:gd name="T36" fmla="*/ 52 w 112"/>
              <a:gd name="T37" fmla="*/ 59 h 111"/>
              <a:gd name="T38" fmla="*/ 109 w 112"/>
              <a:gd name="T39" fmla="*/ 3 h 111"/>
              <a:gd name="T40" fmla="*/ 95 w 112"/>
              <a:gd name="T41" fmla="*/ 0 h 111"/>
              <a:gd name="T42" fmla="*/ 95 w 112"/>
              <a:gd name="T43" fmla="*/ 16 h 111"/>
              <a:gd name="T44" fmla="*/ 112 w 112"/>
              <a:gd name="T45" fmla="*/ 16 h 111"/>
              <a:gd name="T46" fmla="*/ 9 w 112"/>
              <a:gd name="T47" fmla="*/ 111 h 111"/>
              <a:gd name="T48" fmla="*/ 20 w 112"/>
              <a:gd name="T49" fmla="*/ 99 h 111"/>
              <a:gd name="T50" fmla="*/ 85 w 112"/>
              <a:gd name="T51" fmla="*/ 99 h 111"/>
              <a:gd name="T52" fmla="*/ 96 w 112"/>
              <a:gd name="T5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96" y="30"/>
                </a:moveTo>
                <a:cubicBezTo>
                  <a:pt x="101" y="38"/>
                  <a:pt x="104" y="48"/>
                  <a:pt x="104" y="59"/>
                </a:cubicBezTo>
                <a:cubicBezTo>
                  <a:pt x="104" y="88"/>
                  <a:pt x="81" y="111"/>
                  <a:pt x="52" y="111"/>
                </a:cubicBezTo>
                <a:cubicBezTo>
                  <a:pt x="24" y="111"/>
                  <a:pt x="0" y="88"/>
                  <a:pt x="0" y="59"/>
                </a:cubicBezTo>
                <a:cubicBezTo>
                  <a:pt x="0" y="30"/>
                  <a:pt x="24" y="7"/>
                  <a:pt x="52" y="7"/>
                </a:cubicBezTo>
                <a:cubicBezTo>
                  <a:pt x="63" y="7"/>
                  <a:pt x="73" y="10"/>
                  <a:pt x="81" y="15"/>
                </a:cubicBezTo>
                <a:moveTo>
                  <a:pt x="72" y="25"/>
                </a:moveTo>
                <a:cubicBezTo>
                  <a:pt x="66" y="22"/>
                  <a:pt x="60" y="20"/>
                  <a:pt x="52" y="20"/>
                </a:cubicBezTo>
                <a:cubicBezTo>
                  <a:pt x="31" y="20"/>
                  <a:pt x="13" y="37"/>
                  <a:pt x="13" y="59"/>
                </a:cubicBezTo>
                <a:cubicBezTo>
                  <a:pt x="13" y="81"/>
                  <a:pt x="31" y="98"/>
                  <a:pt x="52" y="98"/>
                </a:cubicBezTo>
                <a:cubicBezTo>
                  <a:pt x="74" y="98"/>
                  <a:pt x="92" y="81"/>
                  <a:pt x="92" y="59"/>
                </a:cubicBezTo>
                <a:cubicBezTo>
                  <a:pt x="92" y="52"/>
                  <a:pt x="90" y="45"/>
                  <a:pt x="86" y="39"/>
                </a:cubicBezTo>
                <a:moveTo>
                  <a:pt x="62" y="35"/>
                </a:moveTo>
                <a:cubicBezTo>
                  <a:pt x="59" y="34"/>
                  <a:pt x="56" y="33"/>
                  <a:pt x="52" y="33"/>
                </a:cubicBezTo>
                <a:cubicBezTo>
                  <a:pt x="38" y="33"/>
                  <a:pt x="27" y="45"/>
                  <a:pt x="27" y="59"/>
                </a:cubicBezTo>
                <a:cubicBezTo>
                  <a:pt x="27" y="73"/>
                  <a:pt x="38" y="85"/>
                  <a:pt x="52" y="85"/>
                </a:cubicBezTo>
                <a:cubicBezTo>
                  <a:pt x="66" y="85"/>
                  <a:pt x="78" y="73"/>
                  <a:pt x="78" y="59"/>
                </a:cubicBezTo>
                <a:cubicBezTo>
                  <a:pt x="78" y="55"/>
                  <a:pt x="77" y="51"/>
                  <a:pt x="75" y="48"/>
                </a:cubicBezTo>
                <a:moveTo>
                  <a:pt x="52" y="59"/>
                </a:moveTo>
                <a:cubicBezTo>
                  <a:pt x="109" y="3"/>
                  <a:pt x="109" y="3"/>
                  <a:pt x="109" y="3"/>
                </a:cubicBezTo>
                <a:moveTo>
                  <a:pt x="95" y="0"/>
                </a:moveTo>
                <a:cubicBezTo>
                  <a:pt x="95" y="16"/>
                  <a:pt x="95" y="16"/>
                  <a:pt x="95" y="16"/>
                </a:cubicBezTo>
                <a:cubicBezTo>
                  <a:pt x="112" y="16"/>
                  <a:pt x="112" y="16"/>
                  <a:pt x="112" y="16"/>
                </a:cubicBezTo>
                <a:moveTo>
                  <a:pt x="9" y="111"/>
                </a:moveTo>
                <a:cubicBezTo>
                  <a:pt x="20" y="99"/>
                  <a:pt x="20" y="99"/>
                  <a:pt x="20" y="99"/>
                </a:cubicBezTo>
                <a:moveTo>
                  <a:pt x="85" y="99"/>
                </a:moveTo>
                <a:cubicBezTo>
                  <a:pt x="96" y="111"/>
                  <a:pt x="96" y="111"/>
                  <a:pt x="96" y="111"/>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Rectangle 31"/>
          <p:cNvSpPr>
            <a:spLocks noChangeArrowheads="1"/>
          </p:cNvSpPr>
          <p:nvPr/>
        </p:nvSpPr>
        <p:spPr bwMode="auto">
          <a:xfrm>
            <a:off x="531371" y="494909"/>
            <a:ext cx="96978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ES" sz="2800" b="1" dirty="0">
                <a:solidFill>
                  <a:schemeClr val="bg1">
                    <a:lumMod val="50000"/>
                  </a:schemeClr>
                </a:solidFill>
                <a:latin typeface="+mn-lt"/>
              </a:rPr>
              <a:t>Aspectos relevantes de la implementación del </a:t>
            </a:r>
            <a:r>
              <a:rPr lang="es-ES" sz="2800" b="1" dirty="0" smtClean="0">
                <a:solidFill>
                  <a:schemeClr val="bg1">
                    <a:lumMod val="50000"/>
                  </a:schemeClr>
                </a:solidFill>
                <a:latin typeface="+mn-lt"/>
              </a:rPr>
              <a:t/>
            </a:r>
            <a:br>
              <a:rPr lang="es-ES" sz="2800" b="1" dirty="0" smtClean="0">
                <a:solidFill>
                  <a:schemeClr val="bg1">
                    <a:lumMod val="50000"/>
                  </a:schemeClr>
                </a:solidFill>
                <a:latin typeface="+mn-lt"/>
              </a:rPr>
            </a:br>
            <a:r>
              <a:rPr lang="es-ES" sz="2800" b="1" dirty="0" smtClean="0">
                <a:solidFill>
                  <a:schemeClr val="tx1">
                    <a:lumMod val="65000"/>
                    <a:lumOff val="35000"/>
                  </a:schemeClr>
                </a:solidFill>
                <a:latin typeface="+mn-lt"/>
              </a:rPr>
              <a:t>Sistema </a:t>
            </a:r>
            <a:r>
              <a:rPr lang="es-ES" sz="2800" b="1" dirty="0">
                <a:solidFill>
                  <a:schemeClr val="tx1">
                    <a:lumMod val="65000"/>
                    <a:lumOff val="35000"/>
                  </a:schemeClr>
                </a:solidFill>
                <a:latin typeface="+mn-lt"/>
              </a:rPr>
              <a:t>de calidad del proceso estadístico</a:t>
            </a:r>
            <a:endParaRPr kumimoji="0" lang="ru-RU" altLang="ru-RU" sz="1600" b="0" i="0" u="none" strike="noStrike" cap="none" normalizeH="0" baseline="0" dirty="0" smtClean="0">
              <a:ln>
                <a:noFill/>
              </a:ln>
              <a:solidFill>
                <a:schemeClr val="tx1">
                  <a:lumMod val="65000"/>
                  <a:lumOff val="35000"/>
                </a:schemeClr>
              </a:solidFill>
              <a:effectLst/>
              <a:latin typeface="+mn-lt"/>
            </a:endParaRPr>
          </a:p>
        </p:txBody>
      </p:sp>
      <p:sp>
        <p:nvSpPr>
          <p:cNvPr id="42" name="Rectangle 25"/>
          <p:cNvSpPr>
            <a:spLocks noChangeArrowheads="1"/>
          </p:cNvSpPr>
          <p:nvPr/>
        </p:nvSpPr>
        <p:spPr bwMode="auto">
          <a:xfrm>
            <a:off x="2112830" y="4720477"/>
            <a:ext cx="27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accent3"/>
                </a:solidFill>
                <a:effectLst/>
                <a:latin typeface="+mn-lt"/>
              </a:rPr>
              <a:t>01</a:t>
            </a:r>
            <a:endParaRPr kumimoji="0" lang="ru-RU" altLang="ru-RU" sz="1800" b="0" i="0" u="none" strike="noStrike" cap="none" normalizeH="0" baseline="0" dirty="0" smtClean="0">
              <a:ln>
                <a:noFill/>
              </a:ln>
              <a:solidFill>
                <a:schemeClr val="accent3"/>
              </a:solidFill>
              <a:effectLst/>
              <a:latin typeface="+mn-lt"/>
            </a:endParaRPr>
          </a:p>
        </p:txBody>
      </p:sp>
      <p:sp>
        <p:nvSpPr>
          <p:cNvPr id="43" name="Rectangle 26"/>
          <p:cNvSpPr>
            <a:spLocks noChangeArrowheads="1"/>
          </p:cNvSpPr>
          <p:nvPr/>
        </p:nvSpPr>
        <p:spPr bwMode="auto">
          <a:xfrm>
            <a:off x="4038994" y="4720477"/>
            <a:ext cx="27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accent1"/>
                </a:solidFill>
                <a:effectLst/>
                <a:latin typeface="+mn-lt"/>
              </a:rPr>
              <a:t>02</a:t>
            </a:r>
            <a:endParaRPr kumimoji="0" lang="ru-RU" altLang="ru-RU" sz="1800" b="0" i="0" u="none" strike="noStrike" cap="none" normalizeH="0" baseline="0" dirty="0" smtClean="0">
              <a:ln>
                <a:noFill/>
              </a:ln>
              <a:solidFill>
                <a:schemeClr val="accent1"/>
              </a:solidFill>
              <a:effectLst/>
              <a:latin typeface="+mn-lt"/>
            </a:endParaRPr>
          </a:p>
        </p:txBody>
      </p:sp>
      <p:sp>
        <p:nvSpPr>
          <p:cNvPr id="44" name="Rectangle 27"/>
          <p:cNvSpPr>
            <a:spLocks noChangeArrowheads="1"/>
          </p:cNvSpPr>
          <p:nvPr/>
        </p:nvSpPr>
        <p:spPr bwMode="auto">
          <a:xfrm>
            <a:off x="5976793" y="4720477"/>
            <a:ext cx="27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accent6"/>
                </a:solidFill>
                <a:effectLst/>
                <a:latin typeface="+mn-lt"/>
              </a:rPr>
              <a:t>03</a:t>
            </a:r>
            <a:endParaRPr kumimoji="0" lang="ru-RU" altLang="ru-RU" sz="1800" b="0" i="0" u="none" strike="noStrike" cap="none" normalizeH="0" baseline="0" dirty="0" smtClean="0">
              <a:ln>
                <a:noFill/>
              </a:ln>
              <a:solidFill>
                <a:schemeClr val="accent6"/>
              </a:solidFill>
              <a:effectLst/>
              <a:latin typeface="+mn-lt"/>
            </a:endParaRPr>
          </a:p>
        </p:txBody>
      </p:sp>
      <p:sp>
        <p:nvSpPr>
          <p:cNvPr id="45" name="Rectangle 28"/>
          <p:cNvSpPr>
            <a:spLocks noChangeArrowheads="1"/>
          </p:cNvSpPr>
          <p:nvPr/>
        </p:nvSpPr>
        <p:spPr bwMode="auto">
          <a:xfrm>
            <a:off x="7896875" y="4720477"/>
            <a:ext cx="27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accent4"/>
                </a:solidFill>
                <a:effectLst/>
                <a:latin typeface="+mn-lt"/>
              </a:rPr>
              <a:t>04</a:t>
            </a:r>
            <a:endParaRPr kumimoji="0" lang="ru-RU" altLang="ru-RU" sz="1800" b="0" i="0" u="none" strike="noStrike" cap="none" normalizeH="0" baseline="0" dirty="0" smtClean="0">
              <a:ln>
                <a:noFill/>
              </a:ln>
              <a:solidFill>
                <a:schemeClr val="accent4"/>
              </a:solidFill>
              <a:effectLst/>
              <a:latin typeface="+mn-lt"/>
            </a:endParaRPr>
          </a:p>
        </p:txBody>
      </p:sp>
      <p:sp>
        <p:nvSpPr>
          <p:cNvPr id="46" name="Rectangle 29"/>
          <p:cNvSpPr>
            <a:spLocks noChangeArrowheads="1"/>
          </p:cNvSpPr>
          <p:nvPr/>
        </p:nvSpPr>
        <p:spPr bwMode="auto">
          <a:xfrm>
            <a:off x="9862175" y="4720477"/>
            <a:ext cx="27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accent5"/>
                </a:solidFill>
                <a:effectLst/>
                <a:latin typeface="+mn-lt"/>
              </a:rPr>
              <a:t>05</a:t>
            </a:r>
            <a:endParaRPr kumimoji="0" lang="ru-RU" altLang="ru-RU" sz="1800" b="0" i="0" u="none" strike="noStrike" cap="none" normalizeH="0" baseline="0" dirty="0" smtClean="0">
              <a:ln>
                <a:noFill/>
              </a:ln>
              <a:solidFill>
                <a:schemeClr val="accent5"/>
              </a:solidFill>
              <a:effectLst/>
              <a:latin typeface="+mn-lt"/>
            </a:endParaRPr>
          </a:p>
        </p:txBody>
      </p:sp>
      <p:sp>
        <p:nvSpPr>
          <p:cNvPr id="47" name="TextBox 46"/>
          <p:cNvSpPr txBox="1"/>
          <p:nvPr/>
        </p:nvSpPr>
        <p:spPr>
          <a:xfrm>
            <a:off x="1468904" y="4955517"/>
            <a:ext cx="1542118" cy="1169551"/>
          </a:xfrm>
          <a:prstGeom prst="rect">
            <a:avLst/>
          </a:prstGeom>
          <a:noFill/>
        </p:spPr>
        <p:txBody>
          <a:bodyPr wrap="square" rtlCol="0">
            <a:spAutoFit/>
          </a:bodyPr>
          <a:lstStyle/>
          <a:p>
            <a:pPr algn="ctr"/>
            <a:r>
              <a:rPr lang="es-MX" sz="1000" dirty="0" smtClean="0"/>
              <a:t>Se participo en la Mesa </a:t>
            </a:r>
            <a:r>
              <a:rPr lang="es-MX" sz="1000" dirty="0"/>
              <a:t>de gestión eficiente de información - Mesa estadística </a:t>
            </a:r>
            <a:r>
              <a:rPr lang="es-MX" sz="1000" dirty="0" smtClean="0"/>
              <a:t>sectorial servicios públicos domiciliarios</a:t>
            </a:r>
            <a:endParaRPr lang="ru-RU" sz="1000" dirty="0"/>
          </a:p>
        </p:txBody>
      </p:sp>
      <p:sp>
        <p:nvSpPr>
          <p:cNvPr id="48" name="TextBox 47"/>
          <p:cNvSpPr txBox="1"/>
          <p:nvPr/>
        </p:nvSpPr>
        <p:spPr>
          <a:xfrm>
            <a:off x="3405655" y="4955517"/>
            <a:ext cx="1542118" cy="1015663"/>
          </a:xfrm>
          <a:prstGeom prst="rect">
            <a:avLst/>
          </a:prstGeom>
          <a:noFill/>
        </p:spPr>
        <p:txBody>
          <a:bodyPr wrap="square" rtlCol="0">
            <a:spAutoFit/>
          </a:bodyPr>
          <a:lstStyle/>
          <a:p>
            <a:pPr algn="ctr"/>
            <a:r>
              <a:rPr lang="es-MX" sz="1000" dirty="0" smtClean="0"/>
              <a:t>Se mantuvo la priorización de 7 operaciones estadísticas en el Plan Estadístico Institucional</a:t>
            </a:r>
            <a:endParaRPr lang="ru-RU" sz="1000" dirty="0"/>
          </a:p>
        </p:txBody>
      </p:sp>
      <p:sp>
        <p:nvSpPr>
          <p:cNvPr id="49" name="TextBox 48"/>
          <p:cNvSpPr txBox="1"/>
          <p:nvPr/>
        </p:nvSpPr>
        <p:spPr>
          <a:xfrm>
            <a:off x="5347166" y="4955517"/>
            <a:ext cx="1542118" cy="1015663"/>
          </a:xfrm>
          <a:prstGeom prst="rect">
            <a:avLst/>
          </a:prstGeom>
          <a:noFill/>
        </p:spPr>
        <p:txBody>
          <a:bodyPr wrap="square" rtlCol="0">
            <a:spAutoFit/>
          </a:bodyPr>
          <a:lstStyle/>
          <a:p>
            <a:pPr algn="ctr"/>
            <a:r>
              <a:rPr lang="es-MX" sz="1000" dirty="0" smtClean="0"/>
              <a:t>Se realizaron 5 auditorias internas para mantener la certificación de las operaciones estadísticas</a:t>
            </a:r>
            <a:endParaRPr lang="ru-RU" sz="1000" dirty="0"/>
          </a:p>
        </p:txBody>
      </p:sp>
      <p:sp>
        <p:nvSpPr>
          <p:cNvPr id="50" name="TextBox 49"/>
          <p:cNvSpPr txBox="1"/>
          <p:nvPr/>
        </p:nvSpPr>
        <p:spPr>
          <a:xfrm>
            <a:off x="7283917" y="4955517"/>
            <a:ext cx="1542118" cy="707886"/>
          </a:xfrm>
          <a:prstGeom prst="rect">
            <a:avLst/>
          </a:prstGeom>
          <a:noFill/>
        </p:spPr>
        <p:txBody>
          <a:bodyPr wrap="square" rtlCol="0">
            <a:spAutoFit/>
          </a:bodyPr>
          <a:lstStyle/>
          <a:p>
            <a:pPr algn="ctr"/>
            <a:r>
              <a:rPr lang="es-MX" sz="1000" dirty="0" smtClean="0"/>
              <a:t>Se identificaron y publicaron en SICODE 32 </a:t>
            </a:r>
            <a:r>
              <a:rPr lang="es-MX" sz="1000" dirty="0"/>
              <a:t>registros</a:t>
            </a:r>
          </a:p>
          <a:p>
            <a:pPr algn="ctr"/>
            <a:r>
              <a:rPr lang="es-MX" sz="1000" dirty="0"/>
              <a:t>administrativos</a:t>
            </a:r>
            <a:endParaRPr lang="ru-RU" sz="1000" dirty="0"/>
          </a:p>
        </p:txBody>
      </p:sp>
      <p:sp>
        <p:nvSpPr>
          <p:cNvPr id="51" name="TextBox 50"/>
          <p:cNvSpPr txBox="1"/>
          <p:nvPr/>
        </p:nvSpPr>
        <p:spPr>
          <a:xfrm>
            <a:off x="9225429" y="4955517"/>
            <a:ext cx="1542118" cy="1015663"/>
          </a:xfrm>
          <a:prstGeom prst="rect">
            <a:avLst/>
          </a:prstGeom>
          <a:noFill/>
        </p:spPr>
        <p:txBody>
          <a:bodyPr wrap="square" rtlCol="0">
            <a:spAutoFit/>
          </a:bodyPr>
          <a:lstStyle/>
          <a:p>
            <a:pPr algn="ctr"/>
            <a:r>
              <a:rPr lang="es-MX" sz="1000" dirty="0"/>
              <a:t> </a:t>
            </a:r>
            <a:r>
              <a:rPr lang="es-MX" sz="1000" dirty="0" smtClean="0"/>
              <a:t>Se actualizaron y difundieron 39 documentos en SIGME asociados a las operaciones estadísticas</a:t>
            </a:r>
            <a:endParaRPr lang="ru-RU" sz="1000" dirty="0"/>
          </a:p>
        </p:txBody>
      </p:sp>
      <p:sp>
        <p:nvSpPr>
          <p:cNvPr id="57" name="Marcador de contenido 2">
            <a:extLst>
              <a:ext uri="{FF2B5EF4-FFF2-40B4-BE49-F238E27FC236}">
                <a16:creationId xmlns:a16="http://schemas.microsoft.com/office/drawing/2014/main" id="{237EECC9-BC23-3DD0-A3B8-69E66B9540C3}"/>
              </a:ext>
            </a:extLst>
          </p:cNvPr>
          <p:cNvSpPr txBox="1">
            <a:spLocks/>
          </p:cNvSpPr>
          <p:nvPr/>
        </p:nvSpPr>
        <p:spPr>
          <a:xfrm>
            <a:off x="4900146" y="6195998"/>
            <a:ext cx="2377189"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t>
            </a:r>
            <a:r>
              <a:rPr lang="es-ES" sz="1200" i="1" dirty="0" smtClean="0"/>
              <a:t>Elaboración </a:t>
            </a:r>
            <a:r>
              <a:rPr lang="es-ES" sz="1200" i="1" dirty="0"/>
              <a:t>propia</a:t>
            </a:r>
          </a:p>
        </p:txBody>
      </p:sp>
      <p:sp>
        <p:nvSpPr>
          <p:cNvPr id="58" name="Rectángulo 5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0" name="Imagen 5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7282027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22" presetClass="entr" presetSubtype="8" fill="hold" grpId="0" nodeType="withEffect">
                                      <p:stCondLst>
                                        <p:cond delay="10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par>
                                    <p:cTn id="13" presetID="53" presetClass="entr" presetSubtype="16"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par>
                                    <p:cTn id="18" presetID="22" presetClass="entr" presetSubtype="8" fill="hold" grpId="0" nodeType="withEffect">
                                      <p:stCondLst>
                                        <p:cond delay="30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1000"/>
                                            <p:tgtEl>
                                              <p:spTgt spid="32"/>
                                            </p:tgtEl>
                                          </p:cBhvr>
                                        </p:animEffect>
                                      </p:childTnLst>
                                    </p:cTn>
                                  </p:par>
                                  <p:par>
                                    <p:cTn id="21" presetID="53" presetClass="entr" presetSubtype="16" fill="hold" nodeType="withEffect">
                                      <p:stCondLst>
                                        <p:cond delay="4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par>
                                    <p:cTn id="29" presetID="53" presetClass="entr" presetSubtype="16"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par>
                                    <p:cTn id="34" presetID="22" presetClass="entr" presetSubtype="8" fill="hold" grpId="0" nodeType="withEffect">
                                      <p:stCondLst>
                                        <p:cond delay="70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1000"/>
                                            <p:tgtEl>
                                              <p:spTgt spid="34"/>
                                            </p:tgtEl>
                                          </p:cBhvr>
                                        </p:animEffect>
                                      </p:childTnLst>
                                    </p:cTn>
                                  </p:par>
                                  <p:par>
                                    <p:cTn id="37" presetID="53" presetClass="entr" presetSubtype="16" fill="hold" nodeType="withEffect">
                                      <p:stCondLst>
                                        <p:cond delay="8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par>
                                    <p:cTn id="42" presetID="2" presetClass="entr" presetSubtype="1" fill="hold" nodeType="withEffect" p14:presetBounceEnd="67000">
                                      <p:stCondLst>
                                        <p:cond delay="200"/>
                                      </p:stCondLst>
                                      <p:childTnLst>
                                        <p:set>
                                          <p:cBhvr>
                                            <p:cTn id="43" dur="1" fill="hold">
                                              <p:stCondLst>
                                                <p:cond delay="0"/>
                                              </p:stCondLst>
                                            </p:cTn>
                                            <p:tgtEl>
                                              <p:spTgt spid="52"/>
                                            </p:tgtEl>
                                            <p:attrNameLst>
                                              <p:attrName>style.visibility</p:attrName>
                                            </p:attrNameLst>
                                          </p:cBhvr>
                                          <p:to>
                                            <p:strVal val="visible"/>
                                          </p:to>
                                        </p:set>
                                        <p:anim calcmode="lin" valueType="num" p14:bounceEnd="67000">
                                          <p:cBhvr additive="base">
                                            <p:cTn id="44" dur="1000" fill="hold"/>
                                            <p:tgtEl>
                                              <p:spTgt spid="52"/>
                                            </p:tgtEl>
                                            <p:attrNameLst>
                                              <p:attrName>ppt_x</p:attrName>
                                            </p:attrNameLst>
                                          </p:cBhvr>
                                          <p:tavLst>
                                            <p:tav tm="0">
                                              <p:val>
                                                <p:strVal val="#ppt_x"/>
                                              </p:val>
                                            </p:tav>
                                            <p:tav tm="100000">
                                              <p:val>
                                                <p:strVal val="#ppt_x"/>
                                              </p:val>
                                            </p:tav>
                                          </p:tavLst>
                                        </p:anim>
                                        <p:anim calcmode="lin" valueType="num" p14:bounceEnd="67000">
                                          <p:cBhvr additive="base">
                                            <p:cTn id="45" dur="1000" fill="hold"/>
                                            <p:tgtEl>
                                              <p:spTgt spid="52"/>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14:presetBounceEnd="67000">
                                      <p:stCondLst>
                                        <p:cond delay="400"/>
                                      </p:stCondLst>
                                      <p:childTnLst>
                                        <p:set>
                                          <p:cBhvr>
                                            <p:cTn id="47" dur="1" fill="hold">
                                              <p:stCondLst>
                                                <p:cond delay="0"/>
                                              </p:stCondLst>
                                            </p:cTn>
                                            <p:tgtEl>
                                              <p:spTgt spid="53"/>
                                            </p:tgtEl>
                                            <p:attrNameLst>
                                              <p:attrName>style.visibility</p:attrName>
                                            </p:attrNameLst>
                                          </p:cBhvr>
                                          <p:to>
                                            <p:strVal val="visible"/>
                                          </p:to>
                                        </p:set>
                                        <p:anim calcmode="lin" valueType="num" p14:bounceEnd="67000">
                                          <p:cBhvr additive="base">
                                            <p:cTn id="48" dur="1000" fill="hold"/>
                                            <p:tgtEl>
                                              <p:spTgt spid="53"/>
                                            </p:tgtEl>
                                            <p:attrNameLst>
                                              <p:attrName>ppt_x</p:attrName>
                                            </p:attrNameLst>
                                          </p:cBhvr>
                                          <p:tavLst>
                                            <p:tav tm="0">
                                              <p:val>
                                                <p:strVal val="#ppt_x"/>
                                              </p:val>
                                            </p:tav>
                                            <p:tav tm="100000">
                                              <p:val>
                                                <p:strVal val="#ppt_x"/>
                                              </p:val>
                                            </p:tav>
                                          </p:tavLst>
                                        </p:anim>
                                        <p:anim calcmode="lin" valueType="num" p14:bounceEnd="67000">
                                          <p:cBhvr additive="base">
                                            <p:cTn id="49" dur="1000" fill="hold"/>
                                            <p:tgtEl>
                                              <p:spTgt spid="53"/>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14:presetBounceEnd="67000">
                                      <p:stCondLst>
                                        <p:cond delay="600"/>
                                      </p:stCondLst>
                                      <p:childTnLst>
                                        <p:set>
                                          <p:cBhvr>
                                            <p:cTn id="51" dur="1" fill="hold">
                                              <p:stCondLst>
                                                <p:cond delay="0"/>
                                              </p:stCondLst>
                                            </p:cTn>
                                            <p:tgtEl>
                                              <p:spTgt spid="54"/>
                                            </p:tgtEl>
                                            <p:attrNameLst>
                                              <p:attrName>style.visibility</p:attrName>
                                            </p:attrNameLst>
                                          </p:cBhvr>
                                          <p:to>
                                            <p:strVal val="visible"/>
                                          </p:to>
                                        </p:set>
                                        <p:anim calcmode="lin" valueType="num" p14:bounceEnd="67000">
                                          <p:cBhvr additive="base">
                                            <p:cTn id="52"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53" dur="1000" fill="hold"/>
                                            <p:tgtEl>
                                              <p:spTgt spid="54"/>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14:presetBounceEnd="67000">
                                      <p:stCondLst>
                                        <p:cond delay="800"/>
                                      </p:stCondLst>
                                      <p:childTnLst>
                                        <p:set>
                                          <p:cBhvr>
                                            <p:cTn id="55" dur="1" fill="hold">
                                              <p:stCondLst>
                                                <p:cond delay="0"/>
                                              </p:stCondLst>
                                            </p:cTn>
                                            <p:tgtEl>
                                              <p:spTgt spid="55"/>
                                            </p:tgtEl>
                                            <p:attrNameLst>
                                              <p:attrName>style.visibility</p:attrName>
                                            </p:attrNameLst>
                                          </p:cBhvr>
                                          <p:to>
                                            <p:strVal val="visible"/>
                                          </p:to>
                                        </p:set>
                                        <p:anim calcmode="lin" valueType="num" p14:bounceEnd="67000">
                                          <p:cBhvr additive="base">
                                            <p:cTn id="56" dur="1000" fill="hold"/>
                                            <p:tgtEl>
                                              <p:spTgt spid="55"/>
                                            </p:tgtEl>
                                            <p:attrNameLst>
                                              <p:attrName>ppt_x</p:attrName>
                                            </p:attrNameLst>
                                          </p:cBhvr>
                                          <p:tavLst>
                                            <p:tav tm="0">
                                              <p:val>
                                                <p:strVal val="#ppt_x"/>
                                              </p:val>
                                            </p:tav>
                                            <p:tav tm="100000">
                                              <p:val>
                                                <p:strVal val="#ppt_x"/>
                                              </p:val>
                                            </p:tav>
                                          </p:tavLst>
                                        </p:anim>
                                        <p:anim calcmode="lin" valueType="num" p14:bounceEnd="67000">
                                          <p:cBhvr additive="base">
                                            <p:cTn id="57" dur="1000" fill="hold"/>
                                            <p:tgtEl>
                                              <p:spTgt spid="5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14:presetBounceEnd="67000">
                                      <p:stCondLst>
                                        <p:cond delay="1000"/>
                                      </p:stCondLst>
                                      <p:childTnLst>
                                        <p:set>
                                          <p:cBhvr>
                                            <p:cTn id="59" dur="1" fill="hold">
                                              <p:stCondLst>
                                                <p:cond delay="0"/>
                                              </p:stCondLst>
                                            </p:cTn>
                                            <p:tgtEl>
                                              <p:spTgt spid="56"/>
                                            </p:tgtEl>
                                            <p:attrNameLst>
                                              <p:attrName>style.visibility</p:attrName>
                                            </p:attrNameLst>
                                          </p:cBhvr>
                                          <p:to>
                                            <p:strVal val="visible"/>
                                          </p:to>
                                        </p:set>
                                        <p:anim calcmode="lin" valueType="num" p14:bounceEnd="67000">
                                          <p:cBhvr additive="base">
                                            <p:cTn id="60" dur="1000" fill="hold"/>
                                            <p:tgtEl>
                                              <p:spTgt spid="56"/>
                                            </p:tgtEl>
                                            <p:attrNameLst>
                                              <p:attrName>ppt_x</p:attrName>
                                            </p:attrNameLst>
                                          </p:cBhvr>
                                          <p:tavLst>
                                            <p:tav tm="0">
                                              <p:val>
                                                <p:strVal val="#ppt_x"/>
                                              </p:val>
                                            </p:tav>
                                            <p:tav tm="100000">
                                              <p:val>
                                                <p:strVal val="#ppt_x"/>
                                              </p:val>
                                            </p:tav>
                                          </p:tavLst>
                                        </p:anim>
                                        <p:anim calcmode="lin" valueType="num" p14:bounceEnd="67000">
                                          <p:cBhvr additive="base">
                                            <p:cTn id="61" dur="1000" fill="hold"/>
                                            <p:tgtEl>
                                              <p:spTgt spid="56"/>
                                            </p:tgtEl>
                                            <p:attrNameLst>
                                              <p:attrName>ppt_y</p:attrName>
                                            </p:attrNameLst>
                                          </p:cBhvr>
                                          <p:tavLst>
                                            <p:tav tm="0">
                                              <p:val>
                                                <p:strVal val="0-#ppt_h/2"/>
                                              </p:val>
                                            </p:tav>
                                            <p:tav tm="100000">
                                              <p:val>
                                                <p:strVal val="#ppt_y"/>
                                              </p:val>
                                            </p:tav>
                                          </p:tavLst>
                                        </p:anim>
                                      </p:childTnLst>
                                    </p:cTn>
                                  </p:par>
                                  <p:par>
                                    <p:cTn id="62" presetID="22" presetClass="entr" presetSubtype="1" fill="hold" grpId="0" nodeType="withEffect">
                                      <p:stCondLst>
                                        <p:cond delay="20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1000"/>
                                            <p:tgtEl>
                                              <p:spTgt spid="26"/>
                                            </p:tgtEl>
                                          </p:cBhvr>
                                        </p:animEffect>
                                      </p:childTnLst>
                                    </p:cTn>
                                  </p:par>
                                  <p:par>
                                    <p:cTn id="65" presetID="22" presetClass="entr" presetSubtype="1" fill="hold" grpId="0" nodeType="withEffect">
                                      <p:stCondLst>
                                        <p:cond delay="40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1000"/>
                                            <p:tgtEl>
                                              <p:spTgt spid="27"/>
                                            </p:tgtEl>
                                          </p:cBhvr>
                                        </p:animEffect>
                                      </p:childTnLst>
                                    </p:cTn>
                                  </p:par>
                                  <p:par>
                                    <p:cTn id="68" presetID="22" presetClass="entr" presetSubtype="1" fill="hold" grpId="0" nodeType="withEffect">
                                      <p:stCondLst>
                                        <p:cond delay="60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1000"/>
                                            <p:tgtEl>
                                              <p:spTgt spid="28"/>
                                            </p:tgtEl>
                                          </p:cBhvr>
                                        </p:animEffect>
                                      </p:childTnLst>
                                    </p:cTn>
                                  </p:par>
                                  <p:par>
                                    <p:cTn id="71" presetID="22" presetClass="entr" presetSubtype="1" fill="hold" grpId="0" nodeType="withEffect">
                                      <p:stCondLst>
                                        <p:cond delay="80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1000"/>
                                            <p:tgtEl>
                                              <p:spTgt spid="29"/>
                                            </p:tgtEl>
                                          </p:cBhvr>
                                        </p:animEffect>
                                      </p:childTnLst>
                                    </p:cTn>
                                  </p:par>
                                  <p:par>
                                    <p:cTn id="74" presetID="22" presetClass="entr" presetSubtype="1" fill="hold" grpId="0" nodeType="withEffect">
                                      <p:stCondLst>
                                        <p:cond delay="100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000"/>
                                            <p:tgtEl>
                                              <p:spTgt spid="30"/>
                                            </p:tgtEl>
                                          </p:cBhvr>
                                        </p:animEffect>
                                      </p:childTnLst>
                                    </p:cTn>
                                  </p:par>
                                  <p:par>
                                    <p:cTn id="77" presetID="53" presetClass="entr" presetSubtype="16" fill="hold" grpId="0" nodeType="withEffect">
                                      <p:stCondLst>
                                        <p:cond delay="125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animEffect transition="in" filter="fade">
                                          <p:cBhvr>
                                            <p:cTn id="81" dur="1000"/>
                                            <p:tgtEl>
                                              <p:spTgt spid="39"/>
                                            </p:tgtEl>
                                          </p:cBhvr>
                                        </p:animEffect>
                                      </p:childTnLst>
                                    </p:cTn>
                                  </p:par>
                                  <p:par>
                                    <p:cTn id="82" presetID="53" presetClass="entr" presetSubtype="16" fill="hold" grpId="0" nodeType="withEffect">
                                      <p:stCondLst>
                                        <p:cond delay="1250"/>
                                      </p:stCondLst>
                                      <p:childTnLst>
                                        <p:set>
                                          <p:cBhvr>
                                            <p:cTn id="83" dur="1" fill="hold">
                                              <p:stCondLst>
                                                <p:cond delay="0"/>
                                              </p:stCondLst>
                                            </p:cTn>
                                            <p:tgtEl>
                                              <p:spTgt spid="36"/>
                                            </p:tgtEl>
                                            <p:attrNameLst>
                                              <p:attrName>style.visibility</p:attrName>
                                            </p:attrNameLst>
                                          </p:cBhvr>
                                          <p:to>
                                            <p:strVal val="visible"/>
                                          </p:to>
                                        </p:set>
                                        <p:anim calcmode="lin" valueType="num">
                                          <p:cBhvr>
                                            <p:cTn id="84" dur="1000" fill="hold"/>
                                            <p:tgtEl>
                                              <p:spTgt spid="36"/>
                                            </p:tgtEl>
                                            <p:attrNameLst>
                                              <p:attrName>ppt_w</p:attrName>
                                            </p:attrNameLst>
                                          </p:cBhvr>
                                          <p:tavLst>
                                            <p:tav tm="0">
                                              <p:val>
                                                <p:fltVal val="0"/>
                                              </p:val>
                                            </p:tav>
                                            <p:tav tm="100000">
                                              <p:val>
                                                <p:strVal val="#ppt_w"/>
                                              </p:val>
                                            </p:tav>
                                          </p:tavLst>
                                        </p:anim>
                                        <p:anim calcmode="lin" valueType="num">
                                          <p:cBhvr>
                                            <p:cTn id="85" dur="1000" fill="hold"/>
                                            <p:tgtEl>
                                              <p:spTgt spid="36"/>
                                            </p:tgtEl>
                                            <p:attrNameLst>
                                              <p:attrName>ppt_h</p:attrName>
                                            </p:attrNameLst>
                                          </p:cBhvr>
                                          <p:tavLst>
                                            <p:tav tm="0">
                                              <p:val>
                                                <p:fltVal val="0"/>
                                              </p:val>
                                            </p:tav>
                                            <p:tav tm="100000">
                                              <p:val>
                                                <p:strVal val="#ppt_h"/>
                                              </p:val>
                                            </p:tav>
                                          </p:tavLst>
                                        </p:anim>
                                        <p:animEffect transition="in" filter="fade">
                                          <p:cBhvr>
                                            <p:cTn id="86" dur="1000"/>
                                            <p:tgtEl>
                                              <p:spTgt spid="36"/>
                                            </p:tgtEl>
                                          </p:cBhvr>
                                        </p:animEffect>
                                      </p:childTnLst>
                                    </p:cTn>
                                  </p:par>
                                  <p:par>
                                    <p:cTn id="87" presetID="53" presetClass="entr" presetSubtype="16" fill="hold" grpId="0" nodeType="withEffect">
                                      <p:stCondLst>
                                        <p:cond delay="1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1000" fill="hold"/>
                                            <p:tgtEl>
                                              <p:spTgt spid="35"/>
                                            </p:tgtEl>
                                            <p:attrNameLst>
                                              <p:attrName>ppt_w</p:attrName>
                                            </p:attrNameLst>
                                          </p:cBhvr>
                                          <p:tavLst>
                                            <p:tav tm="0">
                                              <p:val>
                                                <p:fltVal val="0"/>
                                              </p:val>
                                            </p:tav>
                                            <p:tav tm="100000">
                                              <p:val>
                                                <p:strVal val="#ppt_w"/>
                                              </p:val>
                                            </p:tav>
                                          </p:tavLst>
                                        </p:anim>
                                        <p:anim calcmode="lin" valueType="num">
                                          <p:cBhvr>
                                            <p:cTn id="90" dur="1000" fill="hold"/>
                                            <p:tgtEl>
                                              <p:spTgt spid="35"/>
                                            </p:tgtEl>
                                            <p:attrNameLst>
                                              <p:attrName>ppt_h</p:attrName>
                                            </p:attrNameLst>
                                          </p:cBhvr>
                                          <p:tavLst>
                                            <p:tav tm="0">
                                              <p:val>
                                                <p:fltVal val="0"/>
                                              </p:val>
                                            </p:tav>
                                            <p:tav tm="100000">
                                              <p:val>
                                                <p:strVal val="#ppt_h"/>
                                              </p:val>
                                            </p:tav>
                                          </p:tavLst>
                                        </p:anim>
                                        <p:animEffect transition="in" filter="fade">
                                          <p:cBhvr>
                                            <p:cTn id="91" dur="1000"/>
                                            <p:tgtEl>
                                              <p:spTgt spid="35"/>
                                            </p:tgtEl>
                                          </p:cBhvr>
                                        </p:animEffect>
                                      </p:childTnLst>
                                    </p:cTn>
                                  </p:par>
                                  <p:par>
                                    <p:cTn id="92" presetID="53" presetClass="entr" presetSubtype="16" fill="hold" grpId="0" nodeType="withEffect">
                                      <p:stCondLst>
                                        <p:cond delay="1250"/>
                                      </p:stCondLst>
                                      <p:childTnLst>
                                        <p:set>
                                          <p:cBhvr>
                                            <p:cTn id="93" dur="1" fill="hold">
                                              <p:stCondLst>
                                                <p:cond delay="0"/>
                                              </p:stCondLst>
                                            </p:cTn>
                                            <p:tgtEl>
                                              <p:spTgt spid="38"/>
                                            </p:tgtEl>
                                            <p:attrNameLst>
                                              <p:attrName>style.visibility</p:attrName>
                                            </p:attrNameLst>
                                          </p:cBhvr>
                                          <p:to>
                                            <p:strVal val="visible"/>
                                          </p:to>
                                        </p:set>
                                        <p:anim calcmode="lin" valueType="num">
                                          <p:cBhvr>
                                            <p:cTn id="94" dur="1000" fill="hold"/>
                                            <p:tgtEl>
                                              <p:spTgt spid="38"/>
                                            </p:tgtEl>
                                            <p:attrNameLst>
                                              <p:attrName>ppt_w</p:attrName>
                                            </p:attrNameLst>
                                          </p:cBhvr>
                                          <p:tavLst>
                                            <p:tav tm="0">
                                              <p:val>
                                                <p:fltVal val="0"/>
                                              </p:val>
                                            </p:tav>
                                            <p:tav tm="100000">
                                              <p:val>
                                                <p:strVal val="#ppt_w"/>
                                              </p:val>
                                            </p:tav>
                                          </p:tavLst>
                                        </p:anim>
                                        <p:anim calcmode="lin" valueType="num">
                                          <p:cBhvr>
                                            <p:cTn id="95" dur="1000" fill="hold"/>
                                            <p:tgtEl>
                                              <p:spTgt spid="38"/>
                                            </p:tgtEl>
                                            <p:attrNameLst>
                                              <p:attrName>ppt_h</p:attrName>
                                            </p:attrNameLst>
                                          </p:cBhvr>
                                          <p:tavLst>
                                            <p:tav tm="0">
                                              <p:val>
                                                <p:fltVal val="0"/>
                                              </p:val>
                                            </p:tav>
                                            <p:tav tm="100000">
                                              <p:val>
                                                <p:strVal val="#ppt_h"/>
                                              </p:val>
                                            </p:tav>
                                          </p:tavLst>
                                        </p:anim>
                                        <p:animEffect transition="in" filter="fade">
                                          <p:cBhvr>
                                            <p:cTn id="96" dur="1000"/>
                                            <p:tgtEl>
                                              <p:spTgt spid="38"/>
                                            </p:tgtEl>
                                          </p:cBhvr>
                                        </p:animEffect>
                                      </p:childTnLst>
                                    </p:cTn>
                                  </p:par>
                                  <p:par>
                                    <p:cTn id="97" presetID="53" presetClass="entr" presetSubtype="16" fill="hold" grpId="0" nodeType="withEffect">
                                      <p:stCondLst>
                                        <p:cond delay="1250"/>
                                      </p:stCondLst>
                                      <p:childTnLst>
                                        <p:set>
                                          <p:cBhvr>
                                            <p:cTn id="98" dur="1" fill="hold">
                                              <p:stCondLst>
                                                <p:cond delay="0"/>
                                              </p:stCondLst>
                                            </p:cTn>
                                            <p:tgtEl>
                                              <p:spTgt spid="37"/>
                                            </p:tgtEl>
                                            <p:attrNameLst>
                                              <p:attrName>style.visibility</p:attrName>
                                            </p:attrNameLst>
                                          </p:cBhvr>
                                          <p:to>
                                            <p:strVal val="visible"/>
                                          </p:to>
                                        </p:set>
                                        <p:anim calcmode="lin" valueType="num">
                                          <p:cBhvr>
                                            <p:cTn id="99" dur="1000" fill="hold"/>
                                            <p:tgtEl>
                                              <p:spTgt spid="37"/>
                                            </p:tgtEl>
                                            <p:attrNameLst>
                                              <p:attrName>ppt_w</p:attrName>
                                            </p:attrNameLst>
                                          </p:cBhvr>
                                          <p:tavLst>
                                            <p:tav tm="0">
                                              <p:val>
                                                <p:fltVal val="0"/>
                                              </p:val>
                                            </p:tav>
                                            <p:tav tm="100000">
                                              <p:val>
                                                <p:strVal val="#ppt_w"/>
                                              </p:val>
                                            </p:tav>
                                          </p:tavLst>
                                        </p:anim>
                                        <p:anim calcmode="lin" valueType="num">
                                          <p:cBhvr>
                                            <p:cTn id="100" dur="1000" fill="hold"/>
                                            <p:tgtEl>
                                              <p:spTgt spid="37"/>
                                            </p:tgtEl>
                                            <p:attrNameLst>
                                              <p:attrName>ppt_h</p:attrName>
                                            </p:attrNameLst>
                                          </p:cBhvr>
                                          <p:tavLst>
                                            <p:tav tm="0">
                                              <p:val>
                                                <p:fltVal val="0"/>
                                              </p:val>
                                            </p:tav>
                                            <p:tav tm="100000">
                                              <p:val>
                                                <p:strVal val="#ppt_h"/>
                                              </p:val>
                                            </p:tav>
                                          </p:tavLst>
                                        </p:anim>
                                        <p:animEffect transition="in" filter="fade">
                                          <p:cBhvr>
                                            <p:cTn id="101" dur="1000"/>
                                            <p:tgtEl>
                                              <p:spTgt spid="37"/>
                                            </p:tgtEl>
                                          </p:cBhvr>
                                        </p:animEffect>
                                      </p:childTnLst>
                                    </p:cTn>
                                  </p:par>
                                  <p:par>
                                    <p:cTn id="102" presetID="2" presetClass="entr" presetSubtype="4" fill="hold" grpId="0" nodeType="withEffect" p14:presetBounceEnd="67000">
                                      <p:stCondLst>
                                        <p:cond delay="1750"/>
                                      </p:stCondLst>
                                      <p:childTnLst>
                                        <p:set>
                                          <p:cBhvr>
                                            <p:cTn id="103" dur="1" fill="hold">
                                              <p:stCondLst>
                                                <p:cond delay="0"/>
                                              </p:stCondLst>
                                            </p:cTn>
                                            <p:tgtEl>
                                              <p:spTgt spid="42"/>
                                            </p:tgtEl>
                                            <p:attrNameLst>
                                              <p:attrName>style.visibility</p:attrName>
                                            </p:attrNameLst>
                                          </p:cBhvr>
                                          <p:to>
                                            <p:strVal val="visible"/>
                                          </p:to>
                                        </p:set>
                                        <p:anim calcmode="lin" valueType="num" p14:bounceEnd="67000">
                                          <p:cBhvr additive="base">
                                            <p:cTn id="104"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105" dur="1000" fill="hold"/>
                                            <p:tgtEl>
                                              <p:spTgt spid="42"/>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14:presetBounceEnd="67000">
                                      <p:stCondLst>
                                        <p:cond delay="1750"/>
                                      </p:stCondLst>
                                      <p:childTnLst>
                                        <p:set>
                                          <p:cBhvr>
                                            <p:cTn id="107" dur="1" fill="hold">
                                              <p:stCondLst>
                                                <p:cond delay="0"/>
                                              </p:stCondLst>
                                            </p:cTn>
                                            <p:tgtEl>
                                              <p:spTgt spid="43"/>
                                            </p:tgtEl>
                                            <p:attrNameLst>
                                              <p:attrName>style.visibility</p:attrName>
                                            </p:attrNameLst>
                                          </p:cBhvr>
                                          <p:to>
                                            <p:strVal val="visible"/>
                                          </p:to>
                                        </p:set>
                                        <p:anim calcmode="lin" valueType="num" p14:bounceEnd="67000">
                                          <p:cBhvr additive="base">
                                            <p:cTn id="108" dur="1000" fill="hold"/>
                                            <p:tgtEl>
                                              <p:spTgt spid="43"/>
                                            </p:tgtEl>
                                            <p:attrNameLst>
                                              <p:attrName>ppt_x</p:attrName>
                                            </p:attrNameLst>
                                          </p:cBhvr>
                                          <p:tavLst>
                                            <p:tav tm="0">
                                              <p:val>
                                                <p:strVal val="#ppt_x"/>
                                              </p:val>
                                            </p:tav>
                                            <p:tav tm="100000">
                                              <p:val>
                                                <p:strVal val="#ppt_x"/>
                                              </p:val>
                                            </p:tav>
                                          </p:tavLst>
                                        </p:anim>
                                        <p:anim calcmode="lin" valueType="num" p14:bounceEnd="67000">
                                          <p:cBhvr additive="base">
                                            <p:cTn id="109" dur="1000" fill="hold"/>
                                            <p:tgtEl>
                                              <p:spTgt spid="43"/>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14:presetBounceEnd="67000">
                                      <p:stCondLst>
                                        <p:cond delay="1750"/>
                                      </p:stCondLst>
                                      <p:childTnLst>
                                        <p:set>
                                          <p:cBhvr>
                                            <p:cTn id="111" dur="1" fill="hold">
                                              <p:stCondLst>
                                                <p:cond delay="0"/>
                                              </p:stCondLst>
                                            </p:cTn>
                                            <p:tgtEl>
                                              <p:spTgt spid="44"/>
                                            </p:tgtEl>
                                            <p:attrNameLst>
                                              <p:attrName>style.visibility</p:attrName>
                                            </p:attrNameLst>
                                          </p:cBhvr>
                                          <p:to>
                                            <p:strVal val="visible"/>
                                          </p:to>
                                        </p:set>
                                        <p:anim calcmode="lin" valueType="num" p14:bounceEnd="67000">
                                          <p:cBhvr additive="base">
                                            <p:cTn id="112"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113" dur="1000" fill="hold"/>
                                            <p:tgtEl>
                                              <p:spTgt spid="4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14:presetBounceEnd="67000">
                                      <p:stCondLst>
                                        <p:cond delay="1750"/>
                                      </p:stCondLst>
                                      <p:childTnLst>
                                        <p:set>
                                          <p:cBhvr>
                                            <p:cTn id="115" dur="1" fill="hold">
                                              <p:stCondLst>
                                                <p:cond delay="0"/>
                                              </p:stCondLst>
                                            </p:cTn>
                                            <p:tgtEl>
                                              <p:spTgt spid="45"/>
                                            </p:tgtEl>
                                            <p:attrNameLst>
                                              <p:attrName>style.visibility</p:attrName>
                                            </p:attrNameLst>
                                          </p:cBhvr>
                                          <p:to>
                                            <p:strVal val="visible"/>
                                          </p:to>
                                        </p:set>
                                        <p:anim calcmode="lin" valueType="num" p14:bounceEnd="67000">
                                          <p:cBhvr additive="base">
                                            <p:cTn id="116"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117" dur="1000" fill="hold"/>
                                            <p:tgtEl>
                                              <p:spTgt spid="45"/>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14:presetBounceEnd="67000">
                                      <p:stCondLst>
                                        <p:cond delay="1750"/>
                                      </p:stCondLst>
                                      <p:childTnLst>
                                        <p:set>
                                          <p:cBhvr>
                                            <p:cTn id="119" dur="1" fill="hold">
                                              <p:stCondLst>
                                                <p:cond delay="0"/>
                                              </p:stCondLst>
                                            </p:cTn>
                                            <p:tgtEl>
                                              <p:spTgt spid="46"/>
                                            </p:tgtEl>
                                            <p:attrNameLst>
                                              <p:attrName>style.visibility</p:attrName>
                                            </p:attrNameLst>
                                          </p:cBhvr>
                                          <p:to>
                                            <p:strVal val="visible"/>
                                          </p:to>
                                        </p:set>
                                        <p:anim calcmode="lin" valueType="num" p14:bounceEnd="67000">
                                          <p:cBhvr additive="base">
                                            <p:cTn id="120" dur="1000" fill="hold"/>
                                            <p:tgtEl>
                                              <p:spTgt spid="46"/>
                                            </p:tgtEl>
                                            <p:attrNameLst>
                                              <p:attrName>ppt_x</p:attrName>
                                            </p:attrNameLst>
                                          </p:cBhvr>
                                          <p:tavLst>
                                            <p:tav tm="0">
                                              <p:val>
                                                <p:strVal val="#ppt_x"/>
                                              </p:val>
                                            </p:tav>
                                            <p:tav tm="100000">
                                              <p:val>
                                                <p:strVal val="#ppt_x"/>
                                              </p:val>
                                            </p:tav>
                                          </p:tavLst>
                                        </p:anim>
                                        <p:anim calcmode="lin" valueType="num" p14:bounceEnd="67000">
                                          <p:cBhvr additive="base">
                                            <p:cTn id="121" dur="1000" fill="hold"/>
                                            <p:tgtEl>
                                              <p:spTgt spid="46"/>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14:presetBounceEnd="67000">
                                      <p:stCondLst>
                                        <p:cond delay="1750"/>
                                      </p:stCondLst>
                                      <p:childTnLst>
                                        <p:set>
                                          <p:cBhvr>
                                            <p:cTn id="123" dur="1" fill="hold">
                                              <p:stCondLst>
                                                <p:cond delay="0"/>
                                              </p:stCondLst>
                                            </p:cTn>
                                            <p:tgtEl>
                                              <p:spTgt spid="47"/>
                                            </p:tgtEl>
                                            <p:attrNameLst>
                                              <p:attrName>style.visibility</p:attrName>
                                            </p:attrNameLst>
                                          </p:cBhvr>
                                          <p:to>
                                            <p:strVal val="visible"/>
                                          </p:to>
                                        </p:set>
                                        <p:anim calcmode="lin" valueType="num" p14:bounceEnd="67000">
                                          <p:cBhvr additive="base">
                                            <p:cTn id="124"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125" dur="1000" fill="hold"/>
                                            <p:tgtEl>
                                              <p:spTgt spid="47"/>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14:presetBounceEnd="67000">
                                      <p:stCondLst>
                                        <p:cond delay="1750"/>
                                      </p:stCondLst>
                                      <p:childTnLst>
                                        <p:set>
                                          <p:cBhvr>
                                            <p:cTn id="127" dur="1" fill="hold">
                                              <p:stCondLst>
                                                <p:cond delay="0"/>
                                              </p:stCondLst>
                                            </p:cTn>
                                            <p:tgtEl>
                                              <p:spTgt spid="48"/>
                                            </p:tgtEl>
                                            <p:attrNameLst>
                                              <p:attrName>style.visibility</p:attrName>
                                            </p:attrNameLst>
                                          </p:cBhvr>
                                          <p:to>
                                            <p:strVal val="visible"/>
                                          </p:to>
                                        </p:set>
                                        <p:anim calcmode="lin" valueType="num" p14:bounceEnd="67000">
                                          <p:cBhvr additive="base">
                                            <p:cTn id="128" dur="1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129" dur="1000" fill="hold"/>
                                            <p:tgtEl>
                                              <p:spTgt spid="4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14:presetBounceEnd="67000">
                                      <p:stCondLst>
                                        <p:cond delay="1750"/>
                                      </p:stCondLst>
                                      <p:childTnLst>
                                        <p:set>
                                          <p:cBhvr>
                                            <p:cTn id="131" dur="1" fill="hold">
                                              <p:stCondLst>
                                                <p:cond delay="0"/>
                                              </p:stCondLst>
                                            </p:cTn>
                                            <p:tgtEl>
                                              <p:spTgt spid="49"/>
                                            </p:tgtEl>
                                            <p:attrNameLst>
                                              <p:attrName>style.visibility</p:attrName>
                                            </p:attrNameLst>
                                          </p:cBhvr>
                                          <p:to>
                                            <p:strVal val="visible"/>
                                          </p:to>
                                        </p:set>
                                        <p:anim calcmode="lin" valueType="num" p14:bounceEnd="67000">
                                          <p:cBhvr additive="base">
                                            <p:cTn id="132" dur="1000" fill="hold"/>
                                            <p:tgtEl>
                                              <p:spTgt spid="49"/>
                                            </p:tgtEl>
                                            <p:attrNameLst>
                                              <p:attrName>ppt_x</p:attrName>
                                            </p:attrNameLst>
                                          </p:cBhvr>
                                          <p:tavLst>
                                            <p:tav tm="0">
                                              <p:val>
                                                <p:strVal val="#ppt_x"/>
                                              </p:val>
                                            </p:tav>
                                            <p:tav tm="100000">
                                              <p:val>
                                                <p:strVal val="#ppt_x"/>
                                              </p:val>
                                            </p:tav>
                                          </p:tavLst>
                                        </p:anim>
                                        <p:anim calcmode="lin" valueType="num" p14:bounceEnd="67000">
                                          <p:cBhvr additive="base">
                                            <p:cTn id="133" dur="1000" fill="hold"/>
                                            <p:tgtEl>
                                              <p:spTgt spid="49"/>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14:presetBounceEnd="67000">
                                      <p:stCondLst>
                                        <p:cond delay="1750"/>
                                      </p:stCondLst>
                                      <p:childTnLst>
                                        <p:set>
                                          <p:cBhvr>
                                            <p:cTn id="135" dur="1" fill="hold">
                                              <p:stCondLst>
                                                <p:cond delay="0"/>
                                              </p:stCondLst>
                                            </p:cTn>
                                            <p:tgtEl>
                                              <p:spTgt spid="50"/>
                                            </p:tgtEl>
                                            <p:attrNameLst>
                                              <p:attrName>style.visibility</p:attrName>
                                            </p:attrNameLst>
                                          </p:cBhvr>
                                          <p:to>
                                            <p:strVal val="visible"/>
                                          </p:to>
                                        </p:set>
                                        <p:anim calcmode="lin" valueType="num" p14:bounceEnd="67000">
                                          <p:cBhvr additive="base">
                                            <p:cTn id="136" dur="1000" fill="hold"/>
                                            <p:tgtEl>
                                              <p:spTgt spid="50"/>
                                            </p:tgtEl>
                                            <p:attrNameLst>
                                              <p:attrName>ppt_x</p:attrName>
                                            </p:attrNameLst>
                                          </p:cBhvr>
                                          <p:tavLst>
                                            <p:tav tm="0">
                                              <p:val>
                                                <p:strVal val="#ppt_x"/>
                                              </p:val>
                                            </p:tav>
                                            <p:tav tm="100000">
                                              <p:val>
                                                <p:strVal val="#ppt_x"/>
                                              </p:val>
                                            </p:tav>
                                          </p:tavLst>
                                        </p:anim>
                                        <p:anim calcmode="lin" valueType="num" p14:bounceEnd="67000">
                                          <p:cBhvr additive="base">
                                            <p:cTn id="137" dur="1000" fill="hold"/>
                                            <p:tgtEl>
                                              <p:spTgt spid="5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14:presetBounceEnd="67000">
                                      <p:stCondLst>
                                        <p:cond delay="1750"/>
                                      </p:stCondLst>
                                      <p:childTnLst>
                                        <p:set>
                                          <p:cBhvr>
                                            <p:cTn id="139" dur="1" fill="hold">
                                              <p:stCondLst>
                                                <p:cond delay="0"/>
                                              </p:stCondLst>
                                            </p:cTn>
                                            <p:tgtEl>
                                              <p:spTgt spid="51"/>
                                            </p:tgtEl>
                                            <p:attrNameLst>
                                              <p:attrName>style.visibility</p:attrName>
                                            </p:attrNameLst>
                                          </p:cBhvr>
                                          <p:to>
                                            <p:strVal val="visible"/>
                                          </p:to>
                                        </p:set>
                                        <p:anim calcmode="lin" valueType="num" p14:bounceEnd="67000">
                                          <p:cBhvr additive="base">
                                            <p:cTn id="140" dur="1000" fill="hold"/>
                                            <p:tgtEl>
                                              <p:spTgt spid="51"/>
                                            </p:tgtEl>
                                            <p:attrNameLst>
                                              <p:attrName>ppt_x</p:attrName>
                                            </p:attrNameLst>
                                          </p:cBhvr>
                                          <p:tavLst>
                                            <p:tav tm="0">
                                              <p:val>
                                                <p:strVal val="#ppt_x"/>
                                              </p:val>
                                            </p:tav>
                                            <p:tav tm="100000">
                                              <p:val>
                                                <p:strVal val="#ppt_x"/>
                                              </p:val>
                                            </p:tav>
                                          </p:tavLst>
                                        </p:anim>
                                        <p:anim calcmode="lin" valueType="num" p14:bounceEnd="67000">
                                          <p:cBhvr additive="base">
                                            <p:cTn id="141"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p:bldP spid="43" grpId="0"/>
          <p:bldP spid="44" grpId="0"/>
          <p:bldP spid="45" grpId="0"/>
          <p:bldP spid="46" grpId="0"/>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22" presetClass="entr" presetSubtype="8" fill="hold" grpId="0" nodeType="withEffect">
                                      <p:stCondLst>
                                        <p:cond delay="10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par>
                                    <p:cTn id="13" presetID="53" presetClass="entr" presetSubtype="16"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par>
                                    <p:cTn id="18" presetID="22" presetClass="entr" presetSubtype="8" fill="hold" grpId="0" nodeType="withEffect">
                                      <p:stCondLst>
                                        <p:cond delay="30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1000"/>
                                            <p:tgtEl>
                                              <p:spTgt spid="32"/>
                                            </p:tgtEl>
                                          </p:cBhvr>
                                        </p:animEffect>
                                      </p:childTnLst>
                                    </p:cTn>
                                  </p:par>
                                  <p:par>
                                    <p:cTn id="21" presetID="53" presetClass="entr" presetSubtype="16" fill="hold" nodeType="withEffect">
                                      <p:stCondLst>
                                        <p:cond delay="4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par>
                                    <p:cTn id="29" presetID="53" presetClass="entr" presetSubtype="16"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par>
                                    <p:cTn id="34" presetID="22" presetClass="entr" presetSubtype="8" fill="hold" grpId="0" nodeType="withEffect">
                                      <p:stCondLst>
                                        <p:cond delay="70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1000"/>
                                            <p:tgtEl>
                                              <p:spTgt spid="34"/>
                                            </p:tgtEl>
                                          </p:cBhvr>
                                        </p:animEffect>
                                      </p:childTnLst>
                                    </p:cTn>
                                  </p:par>
                                  <p:par>
                                    <p:cTn id="37" presetID="53" presetClass="entr" presetSubtype="16" fill="hold" nodeType="withEffect">
                                      <p:stCondLst>
                                        <p:cond delay="8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par>
                                    <p:cTn id="42" presetID="2" presetClass="entr" presetSubtype="1" fill="hold" nodeType="withEffect">
                                      <p:stCondLst>
                                        <p:cond delay="20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1000" fill="hold"/>
                                            <p:tgtEl>
                                              <p:spTgt spid="52"/>
                                            </p:tgtEl>
                                            <p:attrNameLst>
                                              <p:attrName>ppt_x</p:attrName>
                                            </p:attrNameLst>
                                          </p:cBhvr>
                                          <p:tavLst>
                                            <p:tav tm="0">
                                              <p:val>
                                                <p:strVal val="#ppt_x"/>
                                              </p:val>
                                            </p:tav>
                                            <p:tav tm="100000">
                                              <p:val>
                                                <p:strVal val="#ppt_x"/>
                                              </p:val>
                                            </p:tav>
                                          </p:tavLst>
                                        </p:anim>
                                        <p:anim calcmode="lin" valueType="num">
                                          <p:cBhvr additive="base">
                                            <p:cTn id="45" dur="1000" fill="hold"/>
                                            <p:tgtEl>
                                              <p:spTgt spid="52"/>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40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1000" fill="hold"/>
                                            <p:tgtEl>
                                              <p:spTgt spid="53"/>
                                            </p:tgtEl>
                                            <p:attrNameLst>
                                              <p:attrName>ppt_x</p:attrName>
                                            </p:attrNameLst>
                                          </p:cBhvr>
                                          <p:tavLst>
                                            <p:tav tm="0">
                                              <p:val>
                                                <p:strVal val="#ppt_x"/>
                                              </p:val>
                                            </p:tav>
                                            <p:tav tm="100000">
                                              <p:val>
                                                <p:strVal val="#ppt_x"/>
                                              </p:val>
                                            </p:tav>
                                          </p:tavLst>
                                        </p:anim>
                                        <p:anim calcmode="lin" valueType="num">
                                          <p:cBhvr additive="base">
                                            <p:cTn id="49" dur="1000" fill="hold"/>
                                            <p:tgtEl>
                                              <p:spTgt spid="53"/>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60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1000" fill="hold"/>
                                            <p:tgtEl>
                                              <p:spTgt spid="54"/>
                                            </p:tgtEl>
                                            <p:attrNameLst>
                                              <p:attrName>ppt_x</p:attrName>
                                            </p:attrNameLst>
                                          </p:cBhvr>
                                          <p:tavLst>
                                            <p:tav tm="0">
                                              <p:val>
                                                <p:strVal val="#ppt_x"/>
                                              </p:val>
                                            </p:tav>
                                            <p:tav tm="100000">
                                              <p:val>
                                                <p:strVal val="#ppt_x"/>
                                              </p:val>
                                            </p:tav>
                                          </p:tavLst>
                                        </p:anim>
                                        <p:anim calcmode="lin" valueType="num">
                                          <p:cBhvr additive="base">
                                            <p:cTn id="53" dur="1000" fill="hold"/>
                                            <p:tgtEl>
                                              <p:spTgt spid="54"/>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80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1000" fill="hold"/>
                                            <p:tgtEl>
                                              <p:spTgt spid="55"/>
                                            </p:tgtEl>
                                            <p:attrNameLst>
                                              <p:attrName>ppt_x</p:attrName>
                                            </p:attrNameLst>
                                          </p:cBhvr>
                                          <p:tavLst>
                                            <p:tav tm="0">
                                              <p:val>
                                                <p:strVal val="#ppt_x"/>
                                              </p:val>
                                            </p:tav>
                                            <p:tav tm="100000">
                                              <p:val>
                                                <p:strVal val="#ppt_x"/>
                                              </p:val>
                                            </p:tav>
                                          </p:tavLst>
                                        </p:anim>
                                        <p:anim calcmode="lin" valueType="num">
                                          <p:cBhvr additive="base">
                                            <p:cTn id="57" dur="1000" fill="hold"/>
                                            <p:tgtEl>
                                              <p:spTgt spid="5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100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1000" fill="hold"/>
                                            <p:tgtEl>
                                              <p:spTgt spid="56"/>
                                            </p:tgtEl>
                                            <p:attrNameLst>
                                              <p:attrName>ppt_x</p:attrName>
                                            </p:attrNameLst>
                                          </p:cBhvr>
                                          <p:tavLst>
                                            <p:tav tm="0">
                                              <p:val>
                                                <p:strVal val="#ppt_x"/>
                                              </p:val>
                                            </p:tav>
                                            <p:tav tm="100000">
                                              <p:val>
                                                <p:strVal val="#ppt_x"/>
                                              </p:val>
                                            </p:tav>
                                          </p:tavLst>
                                        </p:anim>
                                        <p:anim calcmode="lin" valueType="num">
                                          <p:cBhvr additive="base">
                                            <p:cTn id="61" dur="1000" fill="hold"/>
                                            <p:tgtEl>
                                              <p:spTgt spid="56"/>
                                            </p:tgtEl>
                                            <p:attrNameLst>
                                              <p:attrName>ppt_y</p:attrName>
                                            </p:attrNameLst>
                                          </p:cBhvr>
                                          <p:tavLst>
                                            <p:tav tm="0">
                                              <p:val>
                                                <p:strVal val="0-#ppt_h/2"/>
                                              </p:val>
                                            </p:tav>
                                            <p:tav tm="100000">
                                              <p:val>
                                                <p:strVal val="#ppt_y"/>
                                              </p:val>
                                            </p:tav>
                                          </p:tavLst>
                                        </p:anim>
                                      </p:childTnLst>
                                    </p:cTn>
                                  </p:par>
                                  <p:par>
                                    <p:cTn id="62" presetID="22" presetClass="entr" presetSubtype="1" fill="hold" grpId="0" nodeType="withEffect">
                                      <p:stCondLst>
                                        <p:cond delay="20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1000"/>
                                            <p:tgtEl>
                                              <p:spTgt spid="26"/>
                                            </p:tgtEl>
                                          </p:cBhvr>
                                        </p:animEffect>
                                      </p:childTnLst>
                                    </p:cTn>
                                  </p:par>
                                  <p:par>
                                    <p:cTn id="65" presetID="22" presetClass="entr" presetSubtype="1" fill="hold" grpId="0" nodeType="withEffect">
                                      <p:stCondLst>
                                        <p:cond delay="40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1000"/>
                                            <p:tgtEl>
                                              <p:spTgt spid="27"/>
                                            </p:tgtEl>
                                          </p:cBhvr>
                                        </p:animEffect>
                                      </p:childTnLst>
                                    </p:cTn>
                                  </p:par>
                                  <p:par>
                                    <p:cTn id="68" presetID="22" presetClass="entr" presetSubtype="1" fill="hold" grpId="0" nodeType="withEffect">
                                      <p:stCondLst>
                                        <p:cond delay="60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1000"/>
                                            <p:tgtEl>
                                              <p:spTgt spid="28"/>
                                            </p:tgtEl>
                                          </p:cBhvr>
                                        </p:animEffect>
                                      </p:childTnLst>
                                    </p:cTn>
                                  </p:par>
                                  <p:par>
                                    <p:cTn id="71" presetID="22" presetClass="entr" presetSubtype="1" fill="hold" grpId="0" nodeType="withEffect">
                                      <p:stCondLst>
                                        <p:cond delay="80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1000"/>
                                            <p:tgtEl>
                                              <p:spTgt spid="29"/>
                                            </p:tgtEl>
                                          </p:cBhvr>
                                        </p:animEffect>
                                      </p:childTnLst>
                                    </p:cTn>
                                  </p:par>
                                  <p:par>
                                    <p:cTn id="74" presetID="22" presetClass="entr" presetSubtype="1" fill="hold" grpId="0" nodeType="withEffect">
                                      <p:stCondLst>
                                        <p:cond delay="100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000"/>
                                            <p:tgtEl>
                                              <p:spTgt spid="30"/>
                                            </p:tgtEl>
                                          </p:cBhvr>
                                        </p:animEffect>
                                      </p:childTnLst>
                                    </p:cTn>
                                  </p:par>
                                  <p:par>
                                    <p:cTn id="77" presetID="53" presetClass="entr" presetSubtype="16" fill="hold" grpId="0" nodeType="withEffect">
                                      <p:stCondLst>
                                        <p:cond delay="125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animEffect transition="in" filter="fade">
                                          <p:cBhvr>
                                            <p:cTn id="81" dur="1000"/>
                                            <p:tgtEl>
                                              <p:spTgt spid="39"/>
                                            </p:tgtEl>
                                          </p:cBhvr>
                                        </p:animEffect>
                                      </p:childTnLst>
                                    </p:cTn>
                                  </p:par>
                                  <p:par>
                                    <p:cTn id="82" presetID="53" presetClass="entr" presetSubtype="16" fill="hold" grpId="0" nodeType="withEffect">
                                      <p:stCondLst>
                                        <p:cond delay="1250"/>
                                      </p:stCondLst>
                                      <p:childTnLst>
                                        <p:set>
                                          <p:cBhvr>
                                            <p:cTn id="83" dur="1" fill="hold">
                                              <p:stCondLst>
                                                <p:cond delay="0"/>
                                              </p:stCondLst>
                                            </p:cTn>
                                            <p:tgtEl>
                                              <p:spTgt spid="36"/>
                                            </p:tgtEl>
                                            <p:attrNameLst>
                                              <p:attrName>style.visibility</p:attrName>
                                            </p:attrNameLst>
                                          </p:cBhvr>
                                          <p:to>
                                            <p:strVal val="visible"/>
                                          </p:to>
                                        </p:set>
                                        <p:anim calcmode="lin" valueType="num">
                                          <p:cBhvr>
                                            <p:cTn id="84" dur="1000" fill="hold"/>
                                            <p:tgtEl>
                                              <p:spTgt spid="36"/>
                                            </p:tgtEl>
                                            <p:attrNameLst>
                                              <p:attrName>ppt_w</p:attrName>
                                            </p:attrNameLst>
                                          </p:cBhvr>
                                          <p:tavLst>
                                            <p:tav tm="0">
                                              <p:val>
                                                <p:fltVal val="0"/>
                                              </p:val>
                                            </p:tav>
                                            <p:tav tm="100000">
                                              <p:val>
                                                <p:strVal val="#ppt_w"/>
                                              </p:val>
                                            </p:tav>
                                          </p:tavLst>
                                        </p:anim>
                                        <p:anim calcmode="lin" valueType="num">
                                          <p:cBhvr>
                                            <p:cTn id="85" dur="1000" fill="hold"/>
                                            <p:tgtEl>
                                              <p:spTgt spid="36"/>
                                            </p:tgtEl>
                                            <p:attrNameLst>
                                              <p:attrName>ppt_h</p:attrName>
                                            </p:attrNameLst>
                                          </p:cBhvr>
                                          <p:tavLst>
                                            <p:tav tm="0">
                                              <p:val>
                                                <p:fltVal val="0"/>
                                              </p:val>
                                            </p:tav>
                                            <p:tav tm="100000">
                                              <p:val>
                                                <p:strVal val="#ppt_h"/>
                                              </p:val>
                                            </p:tav>
                                          </p:tavLst>
                                        </p:anim>
                                        <p:animEffect transition="in" filter="fade">
                                          <p:cBhvr>
                                            <p:cTn id="86" dur="1000"/>
                                            <p:tgtEl>
                                              <p:spTgt spid="36"/>
                                            </p:tgtEl>
                                          </p:cBhvr>
                                        </p:animEffect>
                                      </p:childTnLst>
                                    </p:cTn>
                                  </p:par>
                                  <p:par>
                                    <p:cTn id="87" presetID="53" presetClass="entr" presetSubtype="16" fill="hold" grpId="0" nodeType="withEffect">
                                      <p:stCondLst>
                                        <p:cond delay="1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1000" fill="hold"/>
                                            <p:tgtEl>
                                              <p:spTgt spid="35"/>
                                            </p:tgtEl>
                                            <p:attrNameLst>
                                              <p:attrName>ppt_w</p:attrName>
                                            </p:attrNameLst>
                                          </p:cBhvr>
                                          <p:tavLst>
                                            <p:tav tm="0">
                                              <p:val>
                                                <p:fltVal val="0"/>
                                              </p:val>
                                            </p:tav>
                                            <p:tav tm="100000">
                                              <p:val>
                                                <p:strVal val="#ppt_w"/>
                                              </p:val>
                                            </p:tav>
                                          </p:tavLst>
                                        </p:anim>
                                        <p:anim calcmode="lin" valueType="num">
                                          <p:cBhvr>
                                            <p:cTn id="90" dur="1000" fill="hold"/>
                                            <p:tgtEl>
                                              <p:spTgt spid="35"/>
                                            </p:tgtEl>
                                            <p:attrNameLst>
                                              <p:attrName>ppt_h</p:attrName>
                                            </p:attrNameLst>
                                          </p:cBhvr>
                                          <p:tavLst>
                                            <p:tav tm="0">
                                              <p:val>
                                                <p:fltVal val="0"/>
                                              </p:val>
                                            </p:tav>
                                            <p:tav tm="100000">
                                              <p:val>
                                                <p:strVal val="#ppt_h"/>
                                              </p:val>
                                            </p:tav>
                                          </p:tavLst>
                                        </p:anim>
                                        <p:animEffect transition="in" filter="fade">
                                          <p:cBhvr>
                                            <p:cTn id="91" dur="1000"/>
                                            <p:tgtEl>
                                              <p:spTgt spid="35"/>
                                            </p:tgtEl>
                                          </p:cBhvr>
                                        </p:animEffect>
                                      </p:childTnLst>
                                    </p:cTn>
                                  </p:par>
                                  <p:par>
                                    <p:cTn id="92" presetID="53" presetClass="entr" presetSubtype="16" fill="hold" grpId="0" nodeType="withEffect">
                                      <p:stCondLst>
                                        <p:cond delay="1250"/>
                                      </p:stCondLst>
                                      <p:childTnLst>
                                        <p:set>
                                          <p:cBhvr>
                                            <p:cTn id="93" dur="1" fill="hold">
                                              <p:stCondLst>
                                                <p:cond delay="0"/>
                                              </p:stCondLst>
                                            </p:cTn>
                                            <p:tgtEl>
                                              <p:spTgt spid="38"/>
                                            </p:tgtEl>
                                            <p:attrNameLst>
                                              <p:attrName>style.visibility</p:attrName>
                                            </p:attrNameLst>
                                          </p:cBhvr>
                                          <p:to>
                                            <p:strVal val="visible"/>
                                          </p:to>
                                        </p:set>
                                        <p:anim calcmode="lin" valueType="num">
                                          <p:cBhvr>
                                            <p:cTn id="94" dur="1000" fill="hold"/>
                                            <p:tgtEl>
                                              <p:spTgt spid="38"/>
                                            </p:tgtEl>
                                            <p:attrNameLst>
                                              <p:attrName>ppt_w</p:attrName>
                                            </p:attrNameLst>
                                          </p:cBhvr>
                                          <p:tavLst>
                                            <p:tav tm="0">
                                              <p:val>
                                                <p:fltVal val="0"/>
                                              </p:val>
                                            </p:tav>
                                            <p:tav tm="100000">
                                              <p:val>
                                                <p:strVal val="#ppt_w"/>
                                              </p:val>
                                            </p:tav>
                                          </p:tavLst>
                                        </p:anim>
                                        <p:anim calcmode="lin" valueType="num">
                                          <p:cBhvr>
                                            <p:cTn id="95" dur="1000" fill="hold"/>
                                            <p:tgtEl>
                                              <p:spTgt spid="38"/>
                                            </p:tgtEl>
                                            <p:attrNameLst>
                                              <p:attrName>ppt_h</p:attrName>
                                            </p:attrNameLst>
                                          </p:cBhvr>
                                          <p:tavLst>
                                            <p:tav tm="0">
                                              <p:val>
                                                <p:fltVal val="0"/>
                                              </p:val>
                                            </p:tav>
                                            <p:tav tm="100000">
                                              <p:val>
                                                <p:strVal val="#ppt_h"/>
                                              </p:val>
                                            </p:tav>
                                          </p:tavLst>
                                        </p:anim>
                                        <p:animEffect transition="in" filter="fade">
                                          <p:cBhvr>
                                            <p:cTn id="96" dur="1000"/>
                                            <p:tgtEl>
                                              <p:spTgt spid="38"/>
                                            </p:tgtEl>
                                          </p:cBhvr>
                                        </p:animEffect>
                                      </p:childTnLst>
                                    </p:cTn>
                                  </p:par>
                                  <p:par>
                                    <p:cTn id="97" presetID="53" presetClass="entr" presetSubtype="16" fill="hold" grpId="0" nodeType="withEffect">
                                      <p:stCondLst>
                                        <p:cond delay="1250"/>
                                      </p:stCondLst>
                                      <p:childTnLst>
                                        <p:set>
                                          <p:cBhvr>
                                            <p:cTn id="98" dur="1" fill="hold">
                                              <p:stCondLst>
                                                <p:cond delay="0"/>
                                              </p:stCondLst>
                                            </p:cTn>
                                            <p:tgtEl>
                                              <p:spTgt spid="37"/>
                                            </p:tgtEl>
                                            <p:attrNameLst>
                                              <p:attrName>style.visibility</p:attrName>
                                            </p:attrNameLst>
                                          </p:cBhvr>
                                          <p:to>
                                            <p:strVal val="visible"/>
                                          </p:to>
                                        </p:set>
                                        <p:anim calcmode="lin" valueType="num">
                                          <p:cBhvr>
                                            <p:cTn id="99" dur="1000" fill="hold"/>
                                            <p:tgtEl>
                                              <p:spTgt spid="37"/>
                                            </p:tgtEl>
                                            <p:attrNameLst>
                                              <p:attrName>ppt_w</p:attrName>
                                            </p:attrNameLst>
                                          </p:cBhvr>
                                          <p:tavLst>
                                            <p:tav tm="0">
                                              <p:val>
                                                <p:fltVal val="0"/>
                                              </p:val>
                                            </p:tav>
                                            <p:tav tm="100000">
                                              <p:val>
                                                <p:strVal val="#ppt_w"/>
                                              </p:val>
                                            </p:tav>
                                          </p:tavLst>
                                        </p:anim>
                                        <p:anim calcmode="lin" valueType="num">
                                          <p:cBhvr>
                                            <p:cTn id="100" dur="1000" fill="hold"/>
                                            <p:tgtEl>
                                              <p:spTgt spid="37"/>
                                            </p:tgtEl>
                                            <p:attrNameLst>
                                              <p:attrName>ppt_h</p:attrName>
                                            </p:attrNameLst>
                                          </p:cBhvr>
                                          <p:tavLst>
                                            <p:tav tm="0">
                                              <p:val>
                                                <p:fltVal val="0"/>
                                              </p:val>
                                            </p:tav>
                                            <p:tav tm="100000">
                                              <p:val>
                                                <p:strVal val="#ppt_h"/>
                                              </p:val>
                                            </p:tav>
                                          </p:tavLst>
                                        </p:anim>
                                        <p:animEffect transition="in" filter="fade">
                                          <p:cBhvr>
                                            <p:cTn id="101" dur="1000"/>
                                            <p:tgtEl>
                                              <p:spTgt spid="37"/>
                                            </p:tgtEl>
                                          </p:cBhvr>
                                        </p:animEffect>
                                      </p:childTnLst>
                                    </p:cTn>
                                  </p:par>
                                  <p:par>
                                    <p:cTn id="102" presetID="2" presetClass="entr" presetSubtype="4" fill="hold" grpId="0" nodeType="withEffect">
                                      <p:stCondLst>
                                        <p:cond delay="1750"/>
                                      </p:stCondLst>
                                      <p:childTnLst>
                                        <p:set>
                                          <p:cBhvr>
                                            <p:cTn id="103" dur="1" fill="hold">
                                              <p:stCondLst>
                                                <p:cond delay="0"/>
                                              </p:stCondLst>
                                            </p:cTn>
                                            <p:tgtEl>
                                              <p:spTgt spid="42"/>
                                            </p:tgtEl>
                                            <p:attrNameLst>
                                              <p:attrName>style.visibility</p:attrName>
                                            </p:attrNameLst>
                                          </p:cBhvr>
                                          <p:to>
                                            <p:strVal val="visible"/>
                                          </p:to>
                                        </p:set>
                                        <p:anim calcmode="lin" valueType="num">
                                          <p:cBhvr additive="base">
                                            <p:cTn id="104" dur="1000" fill="hold"/>
                                            <p:tgtEl>
                                              <p:spTgt spid="42"/>
                                            </p:tgtEl>
                                            <p:attrNameLst>
                                              <p:attrName>ppt_x</p:attrName>
                                            </p:attrNameLst>
                                          </p:cBhvr>
                                          <p:tavLst>
                                            <p:tav tm="0">
                                              <p:val>
                                                <p:strVal val="#ppt_x"/>
                                              </p:val>
                                            </p:tav>
                                            <p:tav tm="100000">
                                              <p:val>
                                                <p:strVal val="#ppt_x"/>
                                              </p:val>
                                            </p:tav>
                                          </p:tavLst>
                                        </p:anim>
                                        <p:anim calcmode="lin" valueType="num">
                                          <p:cBhvr additive="base">
                                            <p:cTn id="105" dur="1000" fill="hold"/>
                                            <p:tgtEl>
                                              <p:spTgt spid="42"/>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75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1000" fill="hold"/>
                                            <p:tgtEl>
                                              <p:spTgt spid="43"/>
                                            </p:tgtEl>
                                            <p:attrNameLst>
                                              <p:attrName>ppt_x</p:attrName>
                                            </p:attrNameLst>
                                          </p:cBhvr>
                                          <p:tavLst>
                                            <p:tav tm="0">
                                              <p:val>
                                                <p:strVal val="#ppt_x"/>
                                              </p:val>
                                            </p:tav>
                                            <p:tav tm="100000">
                                              <p:val>
                                                <p:strVal val="#ppt_x"/>
                                              </p:val>
                                            </p:tav>
                                          </p:tavLst>
                                        </p:anim>
                                        <p:anim calcmode="lin" valueType="num">
                                          <p:cBhvr additive="base">
                                            <p:cTn id="109" dur="1000" fill="hold"/>
                                            <p:tgtEl>
                                              <p:spTgt spid="43"/>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750"/>
                                      </p:stCondLst>
                                      <p:childTnLst>
                                        <p:set>
                                          <p:cBhvr>
                                            <p:cTn id="111" dur="1" fill="hold">
                                              <p:stCondLst>
                                                <p:cond delay="0"/>
                                              </p:stCondLst>
                                            </p:cTn>
                                            <p:tgtEl>
                                              <p:spTgt spid="44"/>
                                            </p:tgtEl>
                                            <p:attrNameLst>
                                              <p:attrName>style.visibility</p:attrName>
                                            </p:attrNameLst>
                                          </p:cBhvr>
                                          <p:to>
                                            <p:strVal val="visible"/>
                                          </p:to>
                                        </p:set>
                                        <p:anim calcmode="lin" valueType="num">
                                          <p:cBhvr additive="base">
                                            <p:cTn id="112" dur="1000" fill="hold"/>
                                            <p:tgtEl>
                                              <p:spTgt spid="44"/>
                                            </p:tgtEl>
                                            <p:attrNameLst>
                                              <p:attrName>ppt_x</p:attrName>
                                            </p:attrNameLst>
                                          </p:cBhvr>
                                          <p:tavLst>
                                            <p:tav tm="0">
                                              <p:val>
                                                <p:strVal val="#ppt_x"/>
                                              </p:val>
                                            </p:tav>
                                            <p:tav tm="100000">
                                              <p:val>
                                                <p:strVal val="#ppt_x"/>
                                              </p:val>
                                            </p:tav>
                                          </p:tavLst>
                                        </p:anim>
                                        <p:anim calcmode="lin" valueType="num">
                                          <p:cBhvr additive="base">
                                            <p:cTn id="113" dur="1000" fill="hold"/>
                                            <p:tgtEl>
                                              <p:spTgt spid="4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75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1000" fill="hold"/>
                                            <p:tgtEl>
                                              <p:spTgt spid="45"/>
                                            </p:tgtEl>
                                            <p:attrNameLst>
                                              <p:attrName>ppt_x</p:attrName>
                                            </p:attrNameLst>
                                          </p:cBhvr>
                                          <p:tavLst>
                                            <p:tav tm="0">
                                              <p:val>
                                                <p:strVal val="#ppt_x"/>
                                              </p:val>
                                            </p:tav>
                                            <p:tav tm="100000">
                                              <p:val>
                                                <p:strVal val="#ppt_x"/>
                                              </p:val>
                                            </p:tav>
                                          </p:tavLst>
                                        </p:anim>
                                        <p:anim calcmode="lin" valueType="num">
                                          <p:cBhvr additive="base">
                                            <p:cTn id="117" dur="1000" fill="hold"/>
                                            <p:tgtEl>
                                              <p:spTgt spid="45"/>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1750"/>
                                      </p:stCondLst>
                                      <p:childTnLst>
                                        <p:set>
                                          <p:cBhvr>
                                            <p:cTn id="119" dur="1" fill="hold">
                                              <p:stCondLst>
                                                <p:cond delay="0"/>
                                              </p:stCondLst>
                                            </p:cTn>
                                            <p:tgtEl>
                                              <p:spTgt spid="46"/>
                                            </p:tgtEl>
                                            <p:attrNameLst>
                                              <p:attrName>style.visibility</p:attrName>
                                            </p:attrNameLst>
                                          </p:cBhvr>
                                          <p:to>
                                            <p:strVal val="visible"/>
                                          </p:to>
                                        </p:set>
                                        <p:anim calcmode="lin" valueType="num">
                                          <p:cBhvr additive="base">
                                            <p:cTn id="120" dur="1000" fill="hold"/>
                                            <p:tgtEl>
                                              <p:spTgt spid="46"/>
                                            </p:tgtEl>
                                            <p:attrNameLst>
                                              <p:attrName>ppt_x</p:attrName>
                                            </p:attrNameLst>
                                          </p:cBhvr>
                                          <p:tavLst>
                                            <p:tav tm="0">
                                              <p:val>
                                                <p:strVal val="#ppt_x"/>
                                              </p:val>
                                            </p:tav>
                                            <p:tav tm="100000">
                                              <p:val>
                                                <p:strVal val="#ppt_x"/>
                                              </p:val>
                                            </p:tav>
                                          </p:tavLst>
                                        </p:anim>
                                        <p:anim calcmode="lin" valueType="num">
                                          <p:cBhvr additive="base">
                                            <p:cTn id="121" dur="1000" fill="hold"/>
                                            <p:tgtEl>
                                              <p:spTgt spid="46"/>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1750"/>
                                      </p:stCondLst>
                                      <p:childTnLst>
                                        <p:set>
                                          <p:cBhvr>
                                            <p:cTn id="123" dur="1" fill="hold">
                                              <p:stCondLst>
                                                <p:cond delay="0"/>
                                              </p:stCondLst>
                                            </p:cTn>
                                            <p:tgtEl>
                                              <p:spTgt spid="47"/>
                                            </p:tgtEl>
                                            <p:attrNameLst>
                                              <p:attrName>style.visibility</p:attrName>
                                            </p:attrNameLst>
                                          </p:cBhvr>
                                          <p:to>
                                            <p:strVal val="visible"/>
                                          </p:to>
                                        </p:set>
                                        <p:anim calcmode="lin" valueType="num">
                                          <p:cBhvr additive="base">
                                            <p:cTn id="124" dur="1000" fill="hold"/>
                                            <p:tgtEl>
                                              <p:spTgt spid="47"/>
                                            </p:tgtEl>
                                            <p:attrNameLst>
                                              <p:attrName>ppt_x</p:attrName>
                                            </p:attrNameLst>
                                          </p:cBhvr>
                                          <p:tavLst>
                                            <p:tav tm="0">
                                              <p:val>
                                                <p:strVal val="#ppt_x"/>
                                              </p:val>
                                            </p:tav>
                                            <p:tav tm="100000">
                                              <p:val>
                                                <p:strVal val="#ppt_x"/>
                                              </p:val>
                                            </p:tav>
                                          </p:tavLst>
                                        </p:anim>
                                        <p:anim calcmode="lin" valueType="num">
                                          <p:cBhvr additive="base">
                                            <p:cTn id="125" dur="1000" fill="hold"/>
                                            <p:tgtEl>
                                              <p:spTgt spid="47"/>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175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1000" fill="hold"/>
                                            <p:tgtEl>
                                              <p:spTgt spid="48"/>
                                            </p:tgtEl>
                                            <p:attrNameLst>
                                              <p:attrName>ppt_x</p:attrName>
                                            </p:attrNameLst>
                                          </p:cBhvr>
                                          <p:tavLst>
                                            <p:tav tm="0">
                                              <p:val>
                                                <p:strVal val="#ppt_x"/>
                                              </p:val>
                                            </p:tav>
                                            <p:tav tm="100000">
                                              <p:val>
                                                <p:strVal val="#ppt_x"/>
                                              </p:val>
                                            </p:tav>
                                          </p:tavLst>
                                        </p:anim>
                                        <p:anim calcmode="lin" valueType="num">
                                          <p:cBhvr additive="base">
                                            <p:cTn id="129" dur="1000" fill="hold"/>
                                            <p:tgtEl>
                                              <p:spTgt spid="4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1750"/>
                                      </p:stCondLst>
                                      <p:childTnLst>
                                        <p:set>
                                          <p:cBhvr>
                                            <p:cTn id="131" dur="1" fill="hold">
                                              <p:stCondLst>
                                                <p:cond delay="0"/>
                                              </p:stCondLst>
                                            </p:cTn>
                                            <p:tgtEl>
                                              <p:spTgt spid="49"/>
                                            </p:tgtEl>
                                            <p:attrNameLst>
                                              <p:attrName>style.visibility</p:attrName>
                                            </p:attrNameLst>
                                          </p:cBhvr>
                                          <p:to>
                                            <p:strVal val="visible"/>
                                          </p:to>
                                        </p:set>
                                        <p:anim calcmode="lin" valueType="num">
                                          <p:cBhvr additive="base">
                                            <p:cTn id="132" dur="1000" fill="hold"/>
                                            <p:tgtEl>
                                              <p:spTgt spid="49"/>
                                            </p:tgtEl>
                                            <p:attrNameLst>
                                              <p:attrName>ppt_x</p:attrName>
                                            </p:attrNameLst>
                                          </p:cBhvr>
                                          <p:tavLst>
                                            <p:tav tm="0">
                                              <p:val>
                                                <p:strVal val="#ppt_x"/>
                                              </p:val>
                                            </p:tav>
                                            <p:tav tm="100000">
                                              <p:val>
                                                <p:strVal val="#ppt_x"/>
                                              </p:val>
                                            </p:tav>
                                          </p:tavLst>
                                        </p:anim>
                                        <p:anim calcmode="lin" valueType="num">
                                          <p:cBhvr additive="base">
                                            <p:cTn id="133" dur="1000" fill="hold"/>
                                            <p:tgtEl>
                                              <p:spTgt spid="49"/>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175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1000" fill="hold"/>
                                            <p:tgtEl>
                                              <p:spTgt spid="50"/>
                                            </p:tgtEl>
                                            <p:attrNameLst>
                                              <p:attrName>ppt_x</p:attrName>
                                            </p:attrNameLst>
                                          </p:cBhvr>
                                          <p:tavLst>
                                            <p:tav tm="0">
                                              <p:val>
                                                <p:strVal val="#ppt_x"/>
                                              </p:val>
                                            </p:tav>
                                            <p:tav tm="100000">
                                              <p:val>
                                                <p:strVal val="#ppt_x"/>
                                              </p:val>
                                            </p:tav>
                                          </p:tavLst>
                                        </p:anim>
                                        <p:anim calcmode="lin" valueType="num">
                                          <p:cBhvr additive="base">
                                            <p:cTn id="137" dur="1000" fill="hold"/>
                                            <p:tgtEl>
                                              <p:spTgt spid="5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1750"/>
                                      </p:stCondLst>
                                      <p:childTnLst>
                                        <p:set>
                                          <p:cBhvr>
                                            <p:cTn id="139" dur="1" fill="hold">
                                              <p:stCondLst>
                                                <p:cond delay="0"/>
                                              </p:stCondLst>
                                            </p:cTn>
                                            <p:tgtEl>
                                              <p:spTgt spid="51"/>
                                            </p:tgtEl>
                                            <p:attrNameLst>
                                              <p:attrName>style.visibility</p:attrName>
                                            </p:attrNameLst>
                                          </p:cBhvr>
                                          <p:to>
                                            <p:strVal val="visible"/>
                                          </p:to>
                                        </p:set>
                                        <p:anim calcmode="lin" valueType="num">
                                          <p:cBhvr additive="base">
                                            <p:cTn id="140" dur="1000" fill="hold"/>
                                            <p:tgtEl>
                                              <p:spTgt spid="51"/>
                                            </p:tgtEl>
                                            <p:attrNameLst>
                                              <p:attrName>ppt_x</p:attrName>
                                            </p:attrNameLst>
                                          </p:cBhvr>
                                          <p:tavLst>
                                            <p:tav tm="0">
                                              <p:val>
                                                <p:strVal val="#ppt_x"/>
                                              </p:val>
                                            </p:tav>
                                            <p:tav tm="100000">
                                              <p:val>
                                                <p:strVal val="#ppt_x"/>
                                              </p:val>
                                            </p:tav>
                                          </p:tavLst>
                                        </p:anim>
                                        <p:anim calcmode="lin" valueType="num">
                                          <p:cBhvr additive="base">
                                            <p:cTn id="141"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p:bldP spid="43" grpId="0"/>
          <p:bldP spid="44" grpId="0"/>
          <p:bldP spid="45" grpId="0"/>
          <p:bldP spid="46" grpId="0"/>
          <p:bldP spid="47" grpId="0"/>
          <p:bldP spid="48" grpId="0"/>
          <p:bldP spid="49" grpId="0"/>
          <p:bldP spid="50" grpId="0"/>
          <p:bldP spid="51"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416" y="470538"/>
            <a:ext cx="10515600" cy="1304622"/>
          </a:xfrm>
        </p:spPr>
        <p:txBody>
          <a:bodyPr>
            <a:normAutofit fontScale="90000"/>
          </a:bodyPr>
          <a:lstStyle/>
          <a:p>
            <a:r>
              <a:rPr lang="es-ES" sz="3600" b="1" dirty="0">
                <a:solidFill>
                  <a:schemeClr val="tx1">
                    <a:lumMod val="65000"/>
                    <a:lumOff val="35000"/>
                  </a:schemeClr>
                </a:solidFill>
              </a:rPr>
              <a:t>Riesgos identificados en el </a:t>
            </a:r>
            <a:r>
              <a:rPr lang="es-ES" sz="3600" b="1" dirty="0" smtClean="0">
                <a:solidFill>
                  <a:schemeClr val="tx1">
                    <a:lumMod val="65000"/>
                    <a:lumOff val="35000"/>
                  </a:schemeClr>
                </a:solidFill>
              </a:rPr>
              <a:t/>
            </a:r>
            <a:br>
              <a:rPr lang="es-ES" sz="3600" b="1" dirty="0" smtClean="0">
                <a:solidFill>
                  <a:schemeClr val="tx1">
                    <a:lumMod val="65000"/>
                    <a:lumOff val="35000"/>
                  </a:schemeClr>
                </a:solidFill>
              </a:rPr>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calidad del proceso estadístico</a:t>
            </a:r>
            <a:endParaRPr lang="es-CO" sz="36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35</a:t>
            </a:fld>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88994698"/>
              </p:ext>
            </p:extLst>
          </p:nvPr>
        </p:nvGraphicFramePr>
        <p:xfrm>
          <a:off x="838200" y="2342184"/>
          <a:ext cx="9946258" cy="3009026"/>
        </p:xfrm>
        <a:graphic>
          <a:graphicData uri="http://schemas.openxmlformats.org/drawingml/2006/table">
            <a:tbl>
              <a:tblPr firstRow="1">
                <a:tableStyleId>{B301B821-A1FF-4177-AEE7-76D212191A09}</a:tableStyleId>
              </a:tblPr>
              <a:tblGrid>
                <a:gridCol w="1790126">
                  <a:extLst>
                    <a:ext uri="{9D8B030D-6E8A-4147-A177-3AD203B41FA5}">
                      <a16:colId xmlns:a16="http://schemas.microsoft.com/office/drawing/2014/main" val="495634623"/>
                    </a:ext>
                  </a:extLst>
                </a:gridCol>
                <a:gridCol w="672670">
                  <a:extLst>
                    <a:ext uri="{9D8B030D-6E8A-4147-A177-3AD203B41FA5}">
                      <a16:colId xmlns:a16="http://schemas.microsoft.com/office/drawing/2014/main" val="1673328767"/>
                    </a:ext>
                  </a:extLst>
                </a:gridCol>
                <a:gridCol w="2018012">
                  <a:extLst>
                    <a:ext uri="{9D8B030D-6E8A-4147-A177-3AD203B41FA5}">
                      <a16:colId xmlns:a16="http://schemas.microsoft.com/office/drawing/2014/main" val="2905387388"/>
                    </a:ext>
                  </a:extLst>
                </a:gridCol>
                <a:gridCol w="1232658">
                  <a:extLst>
                    <a:ext uri="{9D8B030D-6E8A-4147-A177-3AD203B41FA5}">
                      <a16:colId xmlns:a16="http://schemas.microsoft.com/office/drawing/2014/main" val="1134921118"/>
                    </a:ext>
                  </a:extLst>
                </a:gridCol>
                <a:gridCol w="1448484">
                  <a:extLst>
                    <a:ext uri="{9D8B030D-6E8A-4147-A177-3AD203B41FA5}">
                      <a16:colId xmlns:a16="http://schemas.microsoft.com/office/drawing/2014/main" val="2398596193"/>
                    </a:ext>
                  </a:extLst>
                </a:gridCol>
                <a:gridCol w="1448484">
                  <a:extLst>
                    <a:ext uri="{9D8B030D-6E8A-4147-A177-3AD203B41FA5}">
                      <a16:colId xmlns:a16="http://schemas.microsoft.com/office/drawing/2014/main" val="2442442180"/>
                    </a:ext>
                  </a:extLst>
                </a:gridCol>
                <a:gridCol w="1335824">
                  <a:extLst>
                    <a:ext uri="{9D8B030D-6E8A-4147-A177-3AD203B41FA5}">
                      <a16:colId xmlns:a16="http://schemas.microsoft.com/office/drawing/2014/main" val="3490562791"/>
                    </a:ext>
                  </a:extLst>
                </a:gridCol>
              </a:tblGrid>
              <a:tr h="535548">
                <a:tc>
                  <a:txBody>
                    <a:bodyPr/>
                    <a:lstStyle/>
                    <a:p>
                      <a:pPr algn="ctr" fontAlgn="ctr"/>
                      <a:r>
                        <a:rPr lang="es-CO" sz="900" u="none" strike="noStrike" dirty="0">
                          <a:effectLst/>
                        </a:rPr>
                        <a:t>PROCESO</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900" u="none" strike="noStrike" dirty="0">
                          <a:effectLst/>
                        </a:rPr>
                        <a:t>No. RIESGOS</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IDENTIFICACIÓN DE RIESGO</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ES" sz="900" u="none" strike="noStrike" dirty="0">
                          <a:effectLst/>
                        </a:rPr>
                        <a:t>¿SE HA MATERIALIZADO EL RIESGO?</a:t>
                      </a:r>
                      <a:endParaRPr lang="es-ES"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900" u="none" strike="noStrike" dirty="0">
                          <a:effectLst/>
                        </a:rPr>
                        <a:t>ZONA - RIESGO INHERENTE</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900" u="none" strike="noStrike" dirty="0">
                          <a:effectLst/>
                        </a:rPr>
                        <a:t>No. CONTROLES IMPLEMENTADOS</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900" u="none" strike="noStrike" dirty="0">
                          <a:effectLst/>
                        </a:rPr>
                        <a:t>ZONA - RIESGO RESIDUAL</a:t>
                      </a:r>
                      <a:endParaRPr lang="es-CO" sz="900" b="1"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11135"/>
                  </a:ext>
                </a:extLst>
              </a:tr>
              <a:tr h="359028">
                <a:tc>
                  <a:txBody>
                    <a:bodyPr/>
                    <a:lstStyle/>
                    <a:p>
                      <a:pPr algn="l" fontAlgn="ctr"/>
                      <a:r>
                        <a:rPr lang="es-MX" sz="900" u="none" strike="noStrike" dirty="0" smtClean="0">
                          <a:effectLst/>
                        </a:rPr>
                        <a:t>VIGILANCIA</a:t>
                      </a:r>
                      <a:r>
                        <a:rPr lang="es-MX" sz="900" u="none" strike="noStrike" baseline="0" dirty="0" smtClean="0">
                          <a:effectLst/>
                        </a:rPr>
                        <a:t> E INSPECCIÓN</a:t>
                      </a:r>
                      <a:endParaRPr lang="es-MX" sz="900" b="0" i="0" u="none" strike="noStrike" baseline="0" dirty="0" smtClean="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900" u="none" strike="noStrike" kern="1200" cap="none" spc="0" normalizeH="0" baseline="0" noProof="0" dirty="0" smtClean="0">
                          <a:ln>
                            <a:noFill/>
                          </a:ln>
                          <a:effectLst/>
                          <a:uLnTx/>
                          <a:uFillTx/>
                        </a:rPr>
                        <a:t>4</a:t>
                      </a: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900" u="none" strike="noStrike" kern="1200" cap="none" spc="0" normalizeH="0" baseline="0" noProof="0" dirty="0" smtClean="0">
                          <a:ln>
                            <a:noFill/>
                          </a:ln>
                          <a:effectLst/>
                          <a:uLnTx/>
                          <a:uFillTx/>
                        </a:rPr>
                        <a:t>Posibilidad de aplicar inadecuadamente los criterios de calidad en el proceso estadístico</a:t>
                      </a: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NO</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Baja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2</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Baja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60944585"/>
                  </a:ext>
                </a:extLst>
              </a:tr>
              <a:tr h="399632">
                <a:tc>
                  <a:txBody>
                    <a:bodyPr/>
                    <a:lstStyle/>
                    <a:p>
                      <a:pPr algn="l" fontAlgn="ctr"/>
                      <a:r>
                        <a:rPr lang="es-MX" sz="900" u="none" strike="noStrike" dirty="0" smtClean="0">
                          <a:effectLst/>
                        </a:rPr>
                        <a:t>VIGILANCIA</a:t>
                      </a:r>
                      <a:r>
                        <a:rPr lang="es-MX" sz="900" u="none" strike="noStrike" baseline="0" dirty="0" smtClean="0">
                          <a:effectLst/>
                        </a:rPr>
                        <a:t> E INSPECCIÓN</a:t>
                      </a:r>
                      <a:endParaRPr lang="es-MX" sz="900" b="0" i="0" u="none" strike="noStrike" baseline="0" dirty="0" smtClean="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900" u="none" strike="noStrike" kern="1200" cap="none" spc="0" normalizeH="0" baseline="0" noProof="0" dirty="0" smtClean="0">
                          <a:ln>
                            <a:noFill/>
                          </a:ln>
                          <a:effectLst/>
                          <a:uLnTx/>
                          <a:uFillTx/>
                        </a:rPr>
                        <a:t>Posibilidad de que la Evaluación de las diferentes fases del Proceso Estadístico, no se realicen de manera oportuna y rigurosa.</a:t>
                      </a: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NO</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Moderada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2</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Moderada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91991107"/>
                  </a:ext>
                </a:extLst>
              </a:tr>
              <a:tr h="359028">
                <a:tc>
                  <a:txBody>
                    <a:bodyPr/>
                    <a:lstStyle/>
                    <a:p>
                      <a:pPr algn="l" fontAlgn="ctr"/>
                      <a:r>
                        <a:rPr lang="es-MX" sz="900" u="none" strike="noStrike" dirty="0" smtClean="0">
                          <a:effectLst/>
                        </a:rPr>
                        <a:t>VIGILANCIA</a:t>
                      </a:r>
                      <a:r>
                        <a:rPr lang="es-MX" sz="900" u="none" strike="noStrike" baseline="0" dirty="0" smtClean="0">
                          <a:effectLst/>
                        </a:rPr>
                        <a:t> E INSPECCIÓN</a:t>
                      </a:r>
                      <a:endParaRPr lang="es-MX" sz="900" b="0" i="0" u="none" strike="noStrike" baseline="0" dirty="0" smtClean="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900" u="none" strike="noStrike" kern="1200" cap="none" spc="0" normalizeH="0" baseline="0" noProof="0" dirty="0" smtClean="0">
                          <a:ln>
                            <a:noFill/>
                          </a:ln>
                          <a:effectLst/>
                          <a:uLnTx/>
                          <a:uFillTx/>
                        </a:rPr>
                        <a:t>Posibilidad de brindar información inconsistente e incompleta en los cuadros de salida.</a:t>
                      </a: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NO</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Alta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2</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Moderada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35428945"/>
                  </a:ext>
                </a:extLst>
              </a:tr>
              <a:tr h="1077083">
                <a:tc>
                  <a:txBody>
                    <a:bodyPr/>
                    <a:lstStyle/>
                    <a:p>
                      <a:pPr algn="l" fontAlgn="ctr"/>
                      <a:r>
                        <a:rPr lang="es-MX" sz="900" u="none" strike="noStrike" dirty="0" smtClean="0">
                          <a:effectLst/>
                        </a:rPr>
                        <a:t>VIGILANCIA</a:t>
                      </a:r>
                      <a:r>
                        <a:rPr lang="es-MX" sz="900" u="none" strike="noStrike" baseline="0" dirty="0" smtClean="0">
                          <a:effectLst/>
                        </a:rPr>
                        <a:t> E INSPECCIÓN</a:t>
                      </a:r>
                      <a:endParaRPr lang="es-MX" sz="900" b="0" i="0" u="none" strike="noStrike" baseline="0" dirty="0" smtClean="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8265" marR="8265" marT="8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900" u="none" strike="noStrike" kern="1200" cap="none" spc="0" normalizeH="0" baseline="0" noProof="0" dirty="0" smtClean="0">
                          <a:ln>
                            <a:noFill/>
                          </a:ln>
                          <a:effectLst/>
                          <a:uLnTx/>
                          <a:uFillTx/>
                        </a:rPr>
                        <a:t>Posibilidad que la operación estadísticas no refleje la identificación y priorización de necesidades de información de los usuarios</a:t>
                      </a:r>
                      <a:endParaRPr kumimoji="0" lang="es-CO"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NO</a:t>
                      </a:r>
                      <a:endParaRPr lang="es-CO" sz="900" b="0" i="0" u="none" strike="noStrike" dirty="0">
                        <a:solidFill>
                          <a:schemeClr val="tx1"/>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Alta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4</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MX" sz="900" u="none" strike="noStrike" dirty="0" smtClean="0">
                          <a:effectLst/>
                        </a:rPr>
                        <a:t>Moderada</a:t>
                      </a:r>
                      <a:endParaRPr lang="es-CO" sz="900" b="0" i="0" u="none" strike="noStrike" dirty="0">
                        <a:solidFill>
                          <a:srgbClr val="000000"/>
                        </a:solidFill>
                        <a:effectLst/>
                        <a:latin typeface="Arial" panose="020B0604020202020204" pitchFamily="34" charset="0"/>
                      </a:endParaRPr>
                    </a:p>
                  </a:txBody>
                  <a:tcPr marL="8265" marR="8265" marT="826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40277735"/>
                  </a:ext>
                </a:extLst>
              </a:tr>
            </a:tbl>
          </a:graphicData>
        </a:graphic>
      </p:graphicFrame>
      <p:sp>
        <p:nvSpPr>
          <p:cNvPr id="5" name="Marcador de contenido 2">
            <a:extLst>
              <a:ext uri="{FF2B5EF4-FFF2-40B4-BE49-F238E27FC236}">
                <a16:creationId xmlns:a16="http://schemas.microsoft.com/office/drawing/2014/main" id="{237EECC9-BC23-3DD0-A3B8-69E66B9540C3}"/>
              </a:ext>
            </a:extLst>
          </p:cNvPr>
          <p:cNvSpPr txBox="1">
            <a:spLocks/>
          </p:cNvSpPr>
          <p:nvPr/>
        </p:nvSpPr>
        <p:spPr>
          <a:xfrm>
            <a:off x="4214111" y="5458789"/>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036111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96" y="416626"/>
            <a:ext cx="10515600" cy="1304622"/>
          </a:xfrm>
        </p:spPr>
        <p:txBody>
          <a:bodyPr>
            <a:normAutofit fontScale="90000"/>
          </a:bodyPr>
          <a:lstStyle/>
          <a:p>
            <a:r>
              <a:rPr lang="es-ES" sz="3600" b="1" dirty="0">
                <a:solidFill>
                  <a:schemeClr val="tx1">
                    <a:lumMod val="65000"/>
                    <a:lumOff val="35000"/>
                  </a:schemeClr>
                </a:solidFill>
              </a:rPr>
              <a:t>ACPM establecidas en el </a:t>
            </a:r>
            <a:r>
              <a:rPr lang="es-ES" sz="3600" b="1" dirty="0" smtClean="0">
                <a:solidFill>
                  <a:schemeClr val="tx1">
                    <a:lumMod val="65000"/>
                    <a:lumOff val="35000"/>
                  </a:schemeClr>
                </a:solidFill>
              </a:rPr>
              <a:t/>
            </a:r>
            <a:br>
              <a:rPr lang="es-ES" sz="3600" b="1" dirty="0" smtClean="0">
                <a:solidFill>
                  <a:schemeClr val="tx1">
                    <a:lumMod val="65000"/>
                    <a:lumOff val="35000"/>
                  </a:schemeClr>
                </a:solidFill>
              </a:rPr>
            </a:br>
            <a:r>
              <a:rPr lang="es-ES" sz="3600" b="1" dirty="0" smtClean="0">
                <a:solidFill>
                  <a:schemeClr val="tx1">
                    <a:lumMod val="50000"/>
                    <a:lumOff val="50000"/>
                  </a:schemeClr>
                </a:solidFill>
              </a:rPr>
              <a:t>Sistema </a:t>
            </a:r>
            <a:r>
              <a:rPr lang="es-ES" sz="3600" b="1" dirty="0">
                <a:solidFill>
                  <a:schemeClr val="tx1">
                    <a:lumMod val="50000"/>
                    <a:lumOff val="50000"/>
                  </a:schemeClr>
                </a:solidFill>
              </a:rPr>
              <a:t>de calidad del proceso estadístico</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36</a:t>
            </a:fld>
            <a:endParaRPr lang="es-CO" dirty="0"/>
          </a:p>
        </p:txBody>
      </p:sp>
      <p:graphicFrame>
        <p:nvGraphicFramePr>
          <p:cNvPr id="5" name="Gráfico 4"/>
          <p:cNvGraphicFramePr/>
          <p:nvPr>
            <p:extLst/>
          </p:nvPr>
        </p:nvGraphicFramePr>
        <p:xfrm>
          <a:off x="398996" y="2485219"/>
          <a:ext cx="7183623" cy="320993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8264105" y="3132200"/>
            <a:ext cx="2967487" cy="2031325"/>
          </a:xfrm>
          <a:prstGeom prst="rect">
            <a:avLst/>
          </a:prstGeom>
          <a:noFill/>
        </p:spPr>
        <p:txBody>
          <a:bodyPr wrap="square" rtlCol="0">
            <a:spAutoFit/>
          </a:bodyPr>
          <a:lstStyle/>
          <a:p>
            <a:r>
              <a:rPr lang="es-MX" dirty="0" smtClean="0"/>
              <a:t>Resultado de las auditorias internas de la vigencia 2023 para las 5 operaciones estadísticas certificadas por la entidad, se formularon 17 ACPM</a:t>
            </a:r>
            <a:endParaRPr lang="es-CO" dirty="0"/>
          </a:p>
        </p:txBody>
      </p:sp>
      <p:sp>
        <p:nvSpPr>
          <p:cNvPr id="7" name="Marcador de contenido 2">
            <a:extLst>
              <a:ext uri="{FF2B5EF4-FFF2-40B4-BE49-F238E27FC236}">
                <a16:creationId xmlns:a16="http://schemas.microsoft.com/office/drawing/2014/main" id="{237EECC9-BC23-3DD0-A3B8-69E66B9540C3}"/>
              </a:ext>
            </a:extLst>
          </p:cNvPr>
          <p:cNvSpPr txBox="1">
            <a:spLocks/>
          </p:cNvSpPr>
          <p:nvPr/>
        </p:nvSpPr>
        <p:spPr>
          <a:xfrm>
            <a:off x="2108918" y="5661851"/>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661617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251" y="361222"/>
            <a:ext cx="11034010" cy="1304622"/>
          </a:xfrm>
        </p:spPr>
        <p:txBody>
          <a:bodyPr>
            <a:normAutofit fontScale="90000"/>
          </a:bodyPr>
          <a:lstStyle/>
          <a:p>
            <a:r>
              <a:rPr lang="es-ES" sz="3600" b="1" dirty="0">
                <a:solidFill>
                  <a:schemeClr val="tx1">
                    <a:lumMod val="50000"/>
                    <a:lumOff val="50000"/>
                  </a:schemeClr>
                </a:solidFill>
              </a:rPr>
              <a:t>Documentación </a:t>
            </a:r>
            <a:r>
              <a:rPr lang="es-ES" sz="3600" b="1" dirty="0" smtClean="0">
                <a:solidFill>
                  <a:schemeClr val="tx1">
                    <a:lumMod val="50000"/>
                    <a:lumOff val="50000"/>
                  </a:schemeClr>
                </a:solidFill>
              </a:rPr>
              <a:t>definida o ajustada </a:t>
            </a:r>
            <a:r>
              <a:rPr lang="es-ES" sz="3600" b="1" dirty="0">
                <a:solidFill>
                  <a:schemeClr val="tx1">
                    <a:lumMod val="50000"/>
                    <a:lumOff val="50000"/>
                  </a:schemeClr>
                </a:solidFill>
              </a:rPr>
              <a:t>en el </a:t>
            </a:r>
            <a:r>
              <a:rPr lang="es-ES" sz="3600" b="1" dirty="0">
                <a:solidFill>
                  <a:schemeClr val="tx1">
                    <a:lumMod val="75000"/>
                    <a:lumOff val="25000"/>
                  </a:schemeClr>
                </a:solidFill>
              </a:rPr>
              <a:t>Sistema de calidad del proceso estadístico</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37</a:t>
            </a:fld>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1254230026"/>
              </p:ext>
            </p:extLst>
          </p:nvPr>
        </p:nvGraphicFramePr>
        <p:xfrm>
          <a:off x="1104182" y="2082211"/>
          <a:ext cx="9411418" cy="3913632"/>
        </p:xfrm>
        <a:graphic>
          <a:graphicData uri="http://schemas.openxmlformats.org/drawingml/2006/table">
            <a:tbl>
              <a:tblPr firstRow="1" firstCol="1" bandRow="1">
                <a:tableStyleId>{69012ECD-51FC-41F1-AA8D-1B2483CD663E}</a:tableStyleId>
              </a:tblPr>
              <a:tblGrid>
                <a:gridCol w="437118">
                  <a:extLst>
                    <a:ext uri="{9D8B030D-6E8A-4147-A177-3AD203B41FA5}">
                      <a16:colId xmlns:a16="http://schemas.microsoft.com/office/drawing/2014/main" val="2182842692"/>
                    </a:ext>
                  </a:extLst>
                </a:gridCol>
                <a:gridCol w="1061171">
                  <a:extLst>
                    <a:ext uri="{9D8B030D-6E8A-4147-A177-3AD203B41FA5}">
                      <a16:colId xmlns:a16="http://schemas.microsoft.com/office/drawing/2014/main" val="3433551222"/>
                    </a:ext>
                  </a:extLst>
                </a:gridCol>
                <a:gridCol w="6549414">
                  <a:extLst>
                    <a:ext uri="{9D8B030D-6E8A-4147-A177-3AD203B41FA5}">
                      <a16:colId xmlns:a16="http://schemas.microsoft.com/office/drawing/2014/main" val="717718612"/>
                    </a:ext>
                  </a:extLst>
                </a:gridCol>
                <a:gridCol w="1363715">
                  <a:extLst>
                    <a:ext uri="{9D8B030D-6E8A-4147-A177-3AD203B41FA5}">
                      <a16:colId xmlns:a16="http://schemas.microsoft.com/office/drawing/2014/main" val="2956763161"/>
                    </a:ext>
                  </a:extLst>
                </a:gridCol>
              </a:tblGrid>
              <a:tr h="0">
                <a:tc>
                  <a:txBody>
                    <a:bodyPr/>
                    <a:lstStyle/>
                    <a:p>
                      <a:pPr marL="0" algn="ctr" defTabSz="914400" rtl="0" eaLnBrk="1" fontAlgn="ctr" latinLnBrk="0" hangingPunct="1">
                        <a:lnSpc>
                          <a:spcPct val="107000"/>
                        </a:lnSpc>
                        <a:spcAft>
                          <a:spcPts val="0"/>
                        </a:spcAft>
                      </a:pPr>
                      <a:r>
                        <a:rPr lang="es-CO" sz="1000" u="none" strike="noStrike" kern="1200" dirty="0">
                          <a:effectLst/>
                        </a:rPr>
                        <a:t>Nº</a:t>
                      </a:r>
                      <a:endParaRPr lang="es-CO" sz="1000" b="1"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CÓDIGO DOCUMENTO</a:t>
                      </a:r>
                      <a:endParaRPr lang="es-CO" sz="1000" b="1"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NOMBRE DOCUMENTO</a:t>
                      </a:r>
                      <a:endParaRPr lang="es-CO" sz="1000" b="1"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ÚLTIMA MODIFICACIÓN</a:t>
                      </a:r>
                      <a:endParaRPr lang="es-CO" sz="1000" b="1"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4161612"/>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VI-F-008</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Lista de chequeo proceso estadístico</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27/11/2023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78759269"/>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2</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VI-F-009</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de la operación estadística</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27/11/2023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19870170"/>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VI-F-010</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operación estadística</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27/11/2023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03728218"/>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4</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VI-F-011</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operación estadística</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27/11/2023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77941472"/>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5</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VI-F-012</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Informe final de plan de pruebas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7/06/2023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27644790"/>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6</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VI-I-005</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pronóstico de series temporales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11/10/2023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73146535"/>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7</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VI-I-006</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para la producción de bases de datos de consumos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28/03/2023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29862176"/>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8</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VI-I-007</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para la elaboración de salidas cartográficas actividad de aprovechamiento</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29/06/2023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1511440"/>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9</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VI-I-008</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proceso SIG disposición final</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29/06/2023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27244716"/>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10</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VI-I-009</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boletín tarifario de energía eléctrica</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99267948"/>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11</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VI-I-010</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boletín tarifario de gas combustible por redes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25/07/2023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80147672"/>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12</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VI-I-011</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verificación subsidios de gas combustible por redes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11908771"/>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VI-I-012</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verificación tarifaria para prestadores de gas combustible por redes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52862643"/>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14</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del diagnóstico sobre el estado de medición individual en el sistema interconectado nacional – </a:t>
                      </a:r>
                      <a:r>
                        <a:rPr lang="es-CO" sz="1000" u="none" strike="noStrike" kern="1200" dirty="0" smtClean="0">
                          <a:effectLst/>
                        </a:rPr>
                        <a:t>SIN</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10252076"/>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15</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VI-I-014</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para el informe del Fondo de Energía Social FOES e informe de áreas especiales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17007446"/>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16</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VI-I-015</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verificación subsidios Fondo de Solidaridad Y Redistribución de Ingreso (FSSRI)</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16574745"/>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17</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VI-I-016</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boletín tarifario de gas licuado de petróleo por cilindros o a granel</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27468398"/>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18</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VI-I-017</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detención de datos atípicos</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10/08/2023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7242674"/>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19</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VI-I-018</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para la elaboración de la base de datos de la actividad de aprovechamiento del servicio de aseo</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30/08/2023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24997183"/>
                  </a:ext>
                </a:extLst>
              </a:tr>
              <a:tr h="0">
                <a:tc>
                  <a:txBody>
                    <a:bodyPr/>
                    <a:lstStyle/>
                    <a:p>
                      <a:pPr marL="0" algn="ctr" defTabSz="914400" rtl="0" eaLnBrk="1" fontAlgn="ctr" latinLnBrk="0" hangingPunct="1">
                        <a:lnSpc>
                          <a:spcPct val="107000"/>
                        </a:lnSpc>
                        <a:spcAft>
                          <a:spcPts val="0"/>
                        </a:spcAft>
                      </a:pPr>
                      <a:r>
                        <a:rPr lang="es-CO" sz="1000" u="none" strike="noStrike" kern="1200" dirty="0">
                          <a:effectLst/>
                        </a:rPr>
                        <a:t>20</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VI-I-019</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Instructivo base de datos disposición final</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13/09/2023</a:t>
                      </a:r>
                      <a:endParaRPr lang="es-CO" sz="1000" b="0" i="0" u="none" strike="noStrike" kern="1200" dirty="0">
                        <a:solidFill>
                          <a:srgbClr val="000000"/>
                        </a:solidFill>
                        <a:effectLst/>
                        <a:latin typeface="Arial" panose="020B0604020202020204" pitchFamily="34" charset="0"/>
                        <a:ea typeface="+mn-ea"/>
                        <a:cs typeface="+mn-cs"/>
                      </a:endParaRPr>
                    </a:p>
                  </a:txBody>
                  <a:tcPr marL="30797" marR="30797"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492397294"/>
                  </a:ext>
                </a:extLst>
              </a:tr>
            </a:tbl>
          </a:graphicData>
        </a:graphic>
      </p:graphicFrame>
      <p:sp>
        <p:nvSpPr>
          <p:cNvPr id="6" name="Marcador de contenido 2">
            <a:extLst>
              <a:ext uri="{FF2B5EF4-FFF2-40B4-BE49-F238E27FC236}">
                <a16:creationId xmlns:a16="http://schemas.microsoft.com/office/drawing/2014/main" id="{237EECC9-BC23-3DD0-A3B8-69E66B9540C3}"/>
              </a:ext>
            </a:extLst>
          </p:cNvPr>
          <p:cNvSpPr txBox="1">
            <a:spLocks/>
          </p:cNvSpPr>
          <p:nvPr/>
        </p:nvSpPr>
        <p:spPr>
          <a:xfrm>
            <a:off x="3928002" y="6151947"/>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043641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74CBB0B-5D0C-43FE-9043-22172208F6F8}" type="slidenum">
              <a:rPr lang="es-CO" smtClean="0"/>
              <a:t>38</a:t>
            </a:fld>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1665349281"/>
              </p:ext>
            </p:extLst>
          </p:nvPr>
        </p:nvGraphicFramePr>
        <p:xfrm>
          <a:off x="941293" y="2238590"/>
          <a:ext cx="9753601" cy="3427103"/>
        </p:xfrm>
        <a:graphic>
          <a:graphicData uri="http://schemas.openxmlformats.org/drawingml/2006/table">
            <a:tbl>
              <a:tblPr firstRow="1" firstCol="1">
                <a:tableStyleId>{B301B821-A1FF-4177-AEE7-76D212191A09}</a:tableStyleId>
              </a:tblPr>
              <a:tblGrid>
                <a:gridCol w="686473">
                  <a:extLst>
                    <a:ext uri="{9D8B030D-6E8A-4147-A177-3AD203B41FA5}">
                      <a16:colId xmlns:a16="http://schemas.microsoft.com/office/drawing/2014/main" val="312884699"/>
                    </a:ext>
                  </a:extLst>
                </a:gridCol>
                <a:gridCol w="1007858">
                  <a:extLst>
                    <a:ext uri="{9D8B030D-6E8A-4147-A177-3AD203B41FA5}">
                      <a16:colId xmlns:a16="http://schemas.microsoft.com/office/drawing/2014/main" val="2985361361"/>
                    </a:ext>
                  </a:extLst>
                </a:gridCol>
                <a:gridCol w="6525028">
                  <a:extLst>
                    <a:ext uri="{9D8B030D-6E8A-4147-A177-3AD203B41FA5}">
                      <a16:colId xmlns:a16="http://schemas.microsoft.com/office/drawing/2014/main" val="2071590164"/>
                    </a:ext>
                  </a:extLst>
                </a:gridCol>
                <a:gridCol w="1534242">
                  <a:extLst>
                    <a:ext uri="{9D8B030D-6E8A-4147-A177-3AD203B41FA5}">
                      <a16:colId xmlns:a16="http://schemas.microsoft.com/office/drawing/2014/main" val="1369442910"/>
                    </a:ext>
                  </a:extLst>
                </a:gridCol>
              </a:tblGrid>
              <a:tr h="604783">
                <a:tc>
                  <a:txBody>
                    <a:bodyPr/>
                    <a:lstStyle/>
                    <a:p>
                      <a:pPr marL="0" algn="ctr" defTabSz="914400" rtl="0" eaLnBrk="1" fontAlgn="ctr" latinLnBrk="0" hangingPunct="1">
                        <a:lnSpc>
                          <a:spcPct val="107000"/>
                        </a:lnSpc>
                        <a:spcAft>
                          <a:spcPts val="0"/>
                        </a:spcAft>
                      </a:pPr>
                      <a:r>
                        <a:rPr lang="es-CO" sz="1000" u="none" strike="noStrike" kern="1200" dirty="0">
                          <a:effectLst/>
                        </a:rPr>
                        <a:t>Nº</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CÓDIGO DOCUMENTO</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NOMBRE DOCUMENTO</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ÚLTIMA MODIFICACIÓN</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31992411"/>
                  </a:ext>
                </a:extLst>
              </a:tr>
              <a:tr h="403189">
                <a:tc>
                  <a:txBody>
                    <a:bodyPr/>
                    <a:lstStyle/>
                    <a:p>
                      <a:pPr marL="0" algn="ctr" defTabSz="914400" rtl="0" eaLnBrk="1" fontAlgn="ctr" latinLnBrk="0" hangingPunct="1">
                        <a:lnSpc>
                          <a:spcPct val="107000"/>
                        </a:lnSpc>
                        <a:spcAft>
                          <a:spcPts val="0"/>
                        </a:spcAft>
                      </a:pPr>
                      <a:r>
                        <a:rPr lang="es-CO" sz="1000" u="none" strike="noStrike" kern="1200" dirty="0">
                          <a:effectLst/>
                        </a:rPr>
                        <a:t>21</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VI-M-001</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Manual transferencia de información base de datos sui servicios de energía eléctrica, gas por redes y Gas Licuado de Petróleo-GLP</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08872100"/>
                  </a:ext>
                </a:extLst>
              </a:tr>
              <a:tr h="403189">
                <a:tc>
                  <a:txBody>
                    <a:bodyPr/>
                    <a:lstStyle/>
                    <a:p>
                      <a:pPr marL="0" algn="ctr" defTabSz="914400" rtl="0" eaLnBrk="1" fontAlgn="ctr" latinLnBrk="0" hangingPunct="1">
                        <a:lnSpc>
                          <a:spcPct val="107000"/>
                        </a:lnSpc>
                        <a:spcAft>
                          <a:spcPts val="0"/>
                        </a:spcAft>
                      </a:pPr>
                      <a:r>
                        <a:rPr lang="es-CO" sz="1000" u="none" strike="noStrike" kern="1200" dirty="0">
                          <a:effectLst/>
                        </a:rPr>
                        <a:t>22</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VI-M-002</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Manual transferencia de información datos abiertos de energía eléctrica, gas por redes y gas licuado de petróleo-GLP</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25/08/2023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4020577"/>
                  </a:ext>
                </a:extLst>
              </a:tr>
              <a:tr h="403189">
                <a:tc>
                  <a:txBody>
                    <a:bodyPr/>
                    <a:lstStyle/>
                    <a:p>
                      <a:pPr marL="0" algn="ctr" defTabSz="914400" rtl="0" eaLnBrk="1" fontAlgn="ctr" latinLnBrk="0" hangingPunct="1">
                        <a:lnSpc>
                          <a:spcPct val="107000"/>
                        </a:lnSpc>
                        <a:spcAft>
                          <a:spcPts val="0"/>
                        </a:spcAft>
                      </a:pPr>
                      <a:r>
                        <a:rPr lang="es-CO" sz="1000" u="none" strike="noStrike" kern="1200" dirty="0">
                          <a:effectLst/>
                        </a:rPr>
                        <a:t>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VI-M-003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Manual transferencia de información herramienta </a:t>
                      </a:r>
                      <a:r>
                        <a:rPr lang="es-CO" sz="1000" u="none" strike="noStrike" kern="1200" dirty="0" smtClean="0">
                          <a:effectLst/>
                        </a:rPr>
                        <a:t>O3 </a:t>
                      </a:r>
                      <a:r>
                        <a:rPr lang="es-CO" sz="1000" u="none" strike="noStrike" kern="1200" dirty="0">
                          <a:effectLst/>
                        </a:rPr>
                        <a:t>para energía eléctrica, gas por redes y gas licuado de petróleo-GLP</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93301214"/>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24</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VI-P-013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Producción de estadísticas oficiales</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28/03/2023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72214478"/>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25</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VI-R-002</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operación estadística consumo de agua potable</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28/03/2023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50856003"/>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26</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operación estadística consumo de agua potable</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28/03/2023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83445760"/>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27</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VI-R-004</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operación estadística consumo de agua potable</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28/03/2023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70621278"/>
                  </a:ext>
                </a:extLst>
              </a:tr>
              <a:tr h="403189">
                <a:tc>
                  <a:txBody>
                    <a:bodyPr/>
                    <a:lstStyle/>
                    <a:p>
                      <a:pPr marL="0" algn="ctr" defTabSz="914400" rtl="0" eaLnBrk="1" fontAlgn="ctr" latinLnBrk="0" hangingPunct="1">
                        <a:lnSpc>
                          <a:spcPct val="107000"/>
                        </a:lnSpc>
                        <a:spcAft>
                          <a:spcPts val="0"/>
                        </a:spcAft>
                      </a:pPr>
                      <a:r>
                        <a:rPr lang="es-CO" sz="1000" u="none" strike="noStrike" kern="1200" dirty="0">
                          <a:effectLst/>
                        </a:rPr>
                        <a:t>28</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VI-R-005</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operación estadística información técnico-operativa del servicio de aseo actividad de aprovechamiento</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7/11/2023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14198099"/>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29</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VI-R-006</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componente comercial energía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61411050"/>
                  </a:ext>
                </a:extLst>
              </a:tr>
              <a:tr h="201594">
                <a:tc>
                  <a:txBody>
                    <a:bodyPr/>
                    <a:lstStyle/>
                    <a:p>
                      <a:pPr marL="0" algn="ctr" defTabSz="914400" rtl="0" eaLnBrk="1" fontAlgn="ctr" latinLnBrk="0" hangingPunct="1">
                        <a:lnSpc>
                          <a:spcPct val="107000"/>
                        </a:lnSpc>
                        <a:spcAft>
                          <a:spcPts val="0"/>
                        </a:spcAft>
                      </a:pPr>
                      <a:r>
                        <a:rPr lang="es-CO" sz="1000" u="none" strike="noStrike" kern="1200" dirty="0">
                          <a:effectLst/>
                        </a:rPr>
                        <a:t>30</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VI-R-007</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componente comercial energía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67937151"/>
                  </a:ext>
                </a:extLst>
              </a:tr>
            </a:tbl>
          </a:graphicData>
        </a:graphic>
      </p:graphicFrame>
      <p:sp>
        <p:nvSpPr>
          <p:cNvPr id="5" name="Marcador de contenido 2">
            <a:extLst>
              <a:ext uri="{FF2B5EF4-FFF2-40B4-BE49-F238E27FC236}">
                <a16:creationId xmlns:a16="http://schemas.microsoft.com/office/drawing/2014/main" id="{237EECC9-BC23-3DD0-A3B8-69E66B9540C3}"/>
              </a:ext>
            </a:extLst>
          </p:cNvPr>
          <p:cNvSpPr txBox="1">
            <a:spLocks/>
          </p:cNvSpPr>
          <p:nvPr/>
        </p:nvSpPr>
        <p:spPr>
          <a:xfrm>
            <a:off x="4473316" y="5846068"/>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Título 1"/>
          <p:cNvSpPr txBox="1">
            <a:spLocks/>
          </p:cNvSpPr>
          <p:nvPr/>
        </p:nvSpPr>
        <p:spPr>
          <a:xfrm>
            <a:off x="408251" y="476554"/>
            <a:ext cx="8480376" cy="130462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ES" sz="3600" b="1" dirty="0" smtClean="0">
                <a:solidFill>
                  <a:schemeClr val="tx1">
                    <a:lumMod val="50000"/>
                    <a:lumOff val="50000"/>
                  </a:schemeClr>
                </a:solidFill>
              </a:rPr>
              <a:t>Documentación definida o ajustada en el </a:t>
            </a:r>
            <a:r>
              <a:rPr lang="es-ES" sz="3600" b="1" dirty="0" smtClean="0">
                <a:solidFill>
                  <a:schemeClr val="tx1">
                    <a:lumMod val="75000"/>
                    <a:lumOff val="25000"/>
                  </a:schemeClr>
                </a:solidFill>
              </a:rPr>
              <a:t>Sistema de calidad del proceso estadístico</a:t>
            </a:r>
            <a:endParaRPr lang="es-ES" sz="3600" b="1" dirty="0">
              <a:solidFill>
                <a:schemeClr val="tx1">
                  <a:lumMod val="75000"/>
                  <a:lumOff val="25000"/>
                </a:schemeClr>
              </a:solidFill>
            </a:endParaRPr>
          </a:p>
        </p:txBody>
      </p:sp>
      <p:pic>
        <p:nvPicPr>
          <p:cNvPr id="8" name="Imagen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174613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74CBB0B-5D0C-43FE-9043-22172208F6F8}" type="slidenum">
              <a:rPr lang="es-CO" smtClean="0"/>
              <a:t>39</a:t>
            </a:fld>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1597246872"/>
              </p:ext>
            </p:extLst>
          </p:nvPr>
        </p:nvGraphicFramePr>
        <p:xfrm>
          <a:off x="995081" y="2229622"/>
          <a:ext cx="9753601" cy="3292635"/>
        </p:xfrm>
        <a:graphic>
          <a:graphicData uri="http://schemas.openxmlformats.org/drawingml/2006/table">
            <a:tbl>
              <a:tblPr firstRow="1" firstCol="1">
                <a:tableStyleId>{B301B821-A1FF-4177-AEE7-76D212191A09}</a:tableStyleId>
              </a:tblPr>
              <a:tblGrid>
                <a:gridCol w="686473">
                  <a:extLst>
                    <a:ext uri="{9D8B030D-6E8A-4147-A177-3AD203B41FA5}">
                      <a16:colId xmlns:a16="http://schemas.microsoft.com/office/drawing/2014/main" val="312884699"/>
                    </a:ext>
                  </a:extLst>
                </a:gridCol>
                <a:gridCol w="998893">
                  <a:extLst>
                    <a:ext uri="{9D8B030D-6E8A-4147-A177-3AD203B41FA5}">
                      <a16:colId xmlns:a16="http://schemas.microsoft.com/office/drawing/2014/main" val="2985361361"/>
                    </a:ext>
                  </a:extLst>
                </a:gridCol>
                <a:gridCol w="6533993">
                  <a:extLst>
                    <a:ext uri="{9D8B030D-6E8A-4147-A177-3AD203B41FA5}">
                      <a16:colId xmlns:a16="http://schemas.microsoft.com/office/drawing/2014/main" val="2071590164"/>
                    </a:ext>
                  </a:extLst>
                </a:gridCol>
                <a:gridCol w="1534242">
                  <a:extLst>
                    <a:ext uri="{9D8B030D-6E8A-4147-A177-3AD203B41FA5}">
                      <a16:colId xmlns:a16="http://schemas.microsoft.com/office/drawing/2014/main" val="1369442910"/>
                    </a:ext>
                  </a:extLst>
                </a:gridCol>
              </a:tblGrid>
              <a:tr h="658527">
                <a:tc>
                  <a:txBody>
                    <a:bodyPr/>
                    <a:lstStyle/>
                    <a:p>
                      <a:pPr marL="0" algn="ctr" defTabSz="914400" rtl="0" eaLnBrk="1" fontAlgn="ctr" latinLnBrk="0" hangingPunct="1">
                        <a:lnSpc>
                          <a:spcPct val="107000"/>
                        </a:lnSpc>
                        <a:spcAft>
                          <a:spcPts val="0"/>
                        </a:spcAft>
                      </a:pPr>
                      <a:r>
                        <a:rPr lang="es-CO" sz="1000" u="none" strike="noStrike" kern="1200" dirty="0">
                          <a:effectLst/>
                        </a:rPr>
                        <a:t>Nº</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CÓDIGO DOCUMENTO</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NOMBRE DOCUMENTO</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ÚLTIMA MODIFICACIÓN</a:t>
                      </a:r>
                      <a:endParaRPr lang="es-CO" sz="1000" b="1"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31992411"/>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31</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VI-R-008</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componente comercial gas combustible por redes</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80857673"/>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32</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VI-R-009</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componente comercial gas combustible por redes</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17110199"/>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VI-R-010</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componente comercial gas combustible por redes</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64788442"/>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34</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VI-R-011</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componente comercial energía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8/08/2023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35721557"/>
                  </a:ext>
                </a:extLst>
              </a:tr>
              <a:tr h="439018">
                <a:tc>
                  <a:txBody>
                    <a:bodyPr/>
                    <a:lstStyle/>
                    <a:p>
                      <a:pPr marL="0" algn="ctr" defTabSz="914400" rtl="0" eaLnBrk="1" fontAlgn="ctr" latinLnBrk="0" hangingPunct="1">
                        <a:lnSpc>
                          <a:spcPct val="107000"/>
                        </a:lnSpc>
                        <a:spcAft>
                          <a:spcPts val="0"/>
                        </a:spcAft>
                      </a:pPr>
                      <a:r>
                        <a:rPr lang="es-CO" sz="1000" u="none" strike="noStrike" kern="1200" dirty="0">
                          <a:effectLst/>
                        </a:rPr>
                        <a:t>35</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VI-R-014</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de la operación estadística información técnico operativa del servicio de aseo - estado de la disposición final en Colombia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13/09/2023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37715582"/>
                  </a:ext>
                </a:extLst>
              </a:tr>
              <a:tr h="439018">
                <a:tc>
                  <a:txBody>
                    <a:bodyPr/>
                    <a:lstStyle/>
                    <a:p>
                      <a:pPr marL="0" algn="ctr" defTabSz="914400" rtl="0" eaLnBrk="1" fontAlgn="ctr" latinLnBrk="0" hangingPunct="1">
                        <a:lnSpc>
                          <a:spcPct val="107000"/>
                        </a:lnSpc>
                        <a:spcAft>
                          <a:spcPts val="0"/>
                        </a:spcAft>
                      </a:pPr>
                      <a:r>
                        <a:rPr lang="es-CO" sz="1000" u="none" strike="noStrike" kern="1200" dirty="0">
                          <a:effectLst/>
                        </a:rPr>
                        <a:t>36</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VI-R-015</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Documento metodológico operación estadística información técnico operativa del servicio de aseo - estado de la disposición final en Colombia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13/09/2023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33805170"/>
                  </a:ext>
                </a:extLst>
              </a:tr>
              <a:tr h="439018">
                <a:tc>
                  <a:txBody>
                    <a:bodyPr/>
                    <a:lstStyle/>
                    <a:p>
                      <a:pPr marL="0" algn="ctr" defTabSz="914400" rtl="0" eaLnBrk="1" fontAlgn="ctr" latinLnBrk="0" hangingPunct="1">
                        <a:lnSpc>
                          <a:spcPct val="107000"/>
                        </a:lnSpc>
                        <a:spcAft>
                          <a:spcPts val="0"/>
                        </a:spcAft>
                      </a:pPr>
                      <a:r>
                        <a:rPr lang="es-CO" sz="1000" u="none" strike="noStrike" kern="1200" dirty="0">
                          <a:effectLst/>
                        </a:rPr>
                        <a:t>37</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VI-R-016</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operación estadística información técnico operativa del servicio de aseo - estado de la disposición final en Colombia</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13/09/2023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1947556"/>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38</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VI-R-017</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Plan general de la operación estadística de aprovechamiento</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14/11/2023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67815238"/>
                  </a:ext>
                </a:extLst>
              </a:tr>
              <a:tr h="219509">
                <a:tc>
                  <a:txBody>
                    <a:bodyPr/>
                    <a:lstStyle/>
                    <a:p>
                      <a:pPr marL="0" algn="ctr" defTabSz="914400" rtl="0" eaLnBrk="1" fontAlgn="ctr" latinLnBrk="0" hangingPunct="1">
                        <a:lnSpc>
                          <a:spcPct val="107000"/>
                        </a:lnSpc>
                        <a:spcAft>
                          <a:spcPts val="0"/>
                        </a:spcAft>
                      </a:pPr>
                      <a:r>
                        <a:rPr lang="es-CO" sz="1000" u="none" strike="noStrike" kern="1200" dirty="0">
                          <a:effectLst/>
                        </a:rPr>
                        <a:t>39</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VI-R-018</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l" defTabSz="914400" rtl="0" eaLnBrk="1" fontAlgn="ctr" latinLnBrk="0" hangingPunct="1">
                        <a:lnSpc>
                          <a:spcPct val="107000"/>
                        </a:lnSpc>
                        <a:spcAft>
                          <a:spcPts val="0"/>
                        </a:spcAft>
                      </a:pPr>
                      <a:r>
                        <a:rPr lang="es-CO" sz="1000" u="none" strike="noStrike" kern="1200" dirty="0">
                          <a:effectLst/>
                        </a:rPr>
                        <a:t>Ficha metodológica de la operación estadística de aprovechamiento</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lnSpc>
                          <a:spcPct val="107000"/>
                        </a:lnSpc>
                        <a:spcAft>
                          <a:spcPts val="0"/>
                        </a:spcAft>
                      </a:pPr>
                      <a:r>
                        <a:rPr lang="es-CO" sz="1000" u="none" strike="noStrike" kern="1200" dirty="0">
                          <a:effectLst/>
                        </a:rPr>
                        <a:t>14/11/2023</a:t>
                      </a:r>
                      <a:endParaRPr lang="es-CO" sz="1000" u="none" strike="noStrike" kern="1200" dirty="0">
                        <a:solidFill>
                          <a:schemeClr val="tx1"/>
                        </a:solidFill>
                        <a:effectLst/>
                        <a:latin typeface="+mn-lt"/>
                        <a:ea typeface="+mn-ea"/>
                        <a:cs typeface="+mn-cs"/>
                      </a:endParaRPr>
                    </a:p>
                  </a:txBody>
                  <a:tcPr marL="24454" marR="2445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40974163"/>
                  </a:ext>
                </a:extLst>
              </a:tr>
            </a:tbl>
          </a:graphicData>
        </a:graphic>
      </p:graphicFrame>
      <p:sp>
        <p:nvSpPr>
          <p:cNvPr id="5" name="Marcador de contenido 2">
            <a:extLst>
              <a:ext uri="{FF2B5EF4-FFF2-40B4-BE49-F238E27FC236}">
                <a16:creationId xmlns:a16="http://schemas.microsoft.com/office/drawing/2014/main" id="{237EECC9-BC23-3DD0-A3B8-69E66B9540C3}"/>
              </a:ext>
            </a:extLst>
          </p:cNvPr>
          <p:cNvSpPr txBox="1">
            <a:spLocks/>
          </p:cNvSpPr>
          <p:nvPr/>
        </p:nvSpPr>
        <p:spPr>
          <a:xfrm>
            <a:off x="4473316" y="5774350"/>
            <a:ext cx="3763777"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Aplicativo SIGME – Elaboración propia</a:t>
            </a:r>
          </a:p>
        </p:txBody>
      </p:sp>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p:cNvSpPr>
            <a:spLocks noGrp="1"/>
          </p:cNvSpPr>
          <p:nvPr>
            <p:ph type="title"/>
          </p:nvPr>
        </p:nvSpPr>
        <p:spPr>
          <a:xfrm>
            <a:off x="408251" y="361222"/>
            <a:ext cx="11034010" cy="1304622"/>
          </a:xfrm>
        </p:spPr>
        <p:txBody>
          <a:bodyPr>
            <a:normAutofit fontScale="90000"/>
          </a:bodyPr>
          <a:lstStyle/>
          <a:p>
            <a:r>
              <a:rPr lang="es-ES" sz="3600" b="1" dirty="0">
                <a:solidFill>
                  <a:schemeClr val="tx1">
                    <a:lumMod val="50000"/>
                    <a:lumOff val="50000"/>
                  </a:schemeClr>
                </a:solidFill>
              </a:rPr>
              <a:t>Documentación </a:t>
            </a:r>
            <a:r>
              <a:rPr lang="es-ES" sz="3600" b="1" dirty="0" smtClean="0">
                <a:solidFill>
                  <a:schemeClr val="tx1">
                    <a:lumMod val="50000"/>
                    <a:lumOff val="50000"/>
                  </a:schemeClr>
                </a:solidFill>
              </a:rPr>
              <a:t>definida o ajustada </a:t>
            </a:r>
            <a:r>
              <a:rPr lang="es-ES" sz="3600" b="1" dirty="0">
                <a:solidFill>
                  <a:schemeClr val="tx1">
                    <a:lumMod val="50000"/>
                    <a:lumOff val="50000"/>
                  </a:schemeClr>
                </a:solidFill>
              </a:rPr>
              <a:t>en el </a:t>
            </a:r>
            <a:r>
              <a:rPr lang="es-ES" sz="3600" b="1" dirty="0">
                <a:solidFill>
                  <a:schemeClr val="tx1">
                    <a:lumMod val="75000"/>
                    <a:lumOff val="25000"/>
                  </a:schemeClr>
                </a:solidFill>
              </a:rPr>
              <a:t>Sistema de calidad del proceso estadístico</a:t>
            </a:r>
          </a:p>
        </p:txBody>
      </p:sp>
      <p:pic>
        <p:nvPicPr>
          <p:cNvPr id="8" name="Imagen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79805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306" y="543686"/>
            <a:ext cx="10515600" cy="1304622"/>
          </a:xfrm>
        </p:spPr>
        <p:txBody>
          <a:bodyPr>
            <a:normAutofit/>
          </a:bodyPr>
          <a:lstStyle/>
          <a:p>
            <a:r>
              <a:rPr lang="es-ES" sz="3200" b="1" dirty="0">
                <a:solidFill>
                  <a:schemeClr val="tx1">
                    <a:lumMod val="50000"/>
                    <a:lumOff val="50000"/>
                  </a:schemeClr>
                </a:solidFill>
              </a:rPr>
              <a:t>Riesgos identificados en el </a:t>
            </a:r>
            <a:r>
              <a:rPr lang="es-ES" sz="3600" b="1" dirty="0" smtClean="0"/>
              <a:t/>
            </a:r>
            <a:br>
              <a:rPr lang="es-ES" sz="3600" b="1" dirty="0" smtClean="0"/>
            </a:br>
            <a:r>
              <a:rPr lang="es-ES" sz="3600" b="1" dirty="0" smtClean="0">
                <a:solidFill>
                  <a:schemeClr val="tx1">
                    <a:lumMod val="65000"/>
                    <a:lumOff val="35000"/>
                  </a:schemeClr>
                </a:solidFill>
              </a:rPr>
              <a:t>Sistema </a:t>
            </a:r>
            <a:r>
              <a:rPr lang="es-ES" sz="3600" b="1" dirty="0">
                <a:solidFill>
                  <a:schemeClr val="tx1">
                    <a:lumMod val="65000"/>
                    <a:lumOff val="35000"/>
                  </a:schemeClr>
                </a:solidFill>
              </a:rPr>
              <a:t>de gestión de calidad</a:t>
            </a:r>
            <a:endParaRPr lang="es-CO" sz="3600" b="1" dirty="0">
              <a:solidFill>
                <a:schemeClr val="tx1">
                  <a:lumMod val="65000"/>
                  <a:lumOff val="3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4</a:t>
            </a:fld>
            <a:endParaRPr lang="es-CO"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527025358"/>
              </p:ext>
            </p:extLst>
          </p:nvPr>
        </p:nvGraphicFramePr>
        <p:xfrm>
          <a:off x="1489181" y="2011810"/>
          <a:ext cx="9440725" cy="3933041"/>
        </p:xfrm>
        <a:graphic>
          <a:graphicData uri="http://schemas.openxmlformats.org/drawingml/2006/table">
            <a:tbl>
              <a:tblPr firstRow="1" bandRow="1">
                <a:tableStyleId>{69012ECD-51FC-41F1-AA8D-1B2483CD663E}</a:tableStyleId>
              </a:tblPr>
              <a:tblGrid>
                <a:gridCol w="3964132">
                  <a:extLst>
                    <a:ext uri="{9D8B030D-6E8A-4147-A177-3AD203B41FA5}">
                      <a16:colId xmlns:a16="http://schemas.microsoft.com/office/drawing/2014/main" val="3862659921"/>
                    </a:ext>
                  </a:extLst>
                </a:gridCol>
                <a:gridCol w="1237172">
                  <a:extLst>
                    <a:ext uri="{9D8B030D-6E8A-4147-A177-3AD203B41FA5}">
                      <a16:colId xmlns:a16="http://schemas.microsoft.com/office/drawing/2014/main" val="1110162392"/>
                    </a:ext>
                  </a:extLst>
                </a:gridCol>
                <a:gridCol w="1509220">
                  <a:extLst>
                    <a:ext uri="{9D8B030D-6E8A-4147-A177-3AD203B41FA5}">
                      <a16:colId xmlns:a16="http://schemas.microsoft.com/office/drawing/2014/main" val="3846246296"/>
                    </a:ext>
                  </a:extLst>
                </a:gridCol>
                <a:gridCol w="1287645">
                  <a:extLst>
                    <a:ext uri="{9D8B030D-6E8A-4147-A177-3AD203B41FA5}">
                      <a16:colId xmlns:a16="http://schemas.microsoft.com/office/drawing/2014/main" val="3339493304"/>
                    </a:ext>
                  </a:extLst>
                </a:gridCol>
                <a:gridCol w="1442556">
                  <a:extLst>
                    <a:ext uri="{9D8B030D-6E8A-4147-A177-3AD203B41FA5}">
                      <a16:colId xmlns:a16="http://schemas.microsoft.com/office/drawing/2014/main" val="2639232535"/>
                    </a:ext>
                  </a:extLst>
                </a:gridCol>
              </a:tblGrid>
              <a:tr h="461069">
                <a:tc>
                  <a:txBody>
                    <a:bodyPr/>
                    <a:lstStyle/>
                    <a:p>
                      <a:pPr algn="ctr"/>
                      <a:r>
                        <a:rPr lang="es-MX" sz="1000" dirty="0" smtClean="0"/>
                        <a:t>PROCESO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CANTIDAD</a:t>
                      </a:r>
                      <a:r>
                        <a:rPr lang="es-MX" sz="1000" baseline="0" dirty="0" smtClean="0"/>
                        <a:t> DE RIESGOS</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u="none" strike="noStrike" dirty="0" smtClean="0">
                          <a:effectLst/>
                        </a:rPr>
                        <a:t>¿SE HA MATERIALIZADO EL RIESGO?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u="none" strike="noStrike" dirty="0" smtClean="0">
                          <a:effectLst/>
                        </a:rPr>
                        <a:t>ZONA - RIESGO INHERENTE</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00" u="none" strike="noStrike" dirty="0" smtClean="0">
                          <a:effectLst/>
                        </a:rPr>
                        <a:t>ZONA - RIESGO RESIDUAL</a:t>
                      </a:r>
                      <a:endParaRPr lang="es-CO" sz="1000" b="1" i="0" u="none" strike="noStrike" dirty="0">
                        <a:solidFill>
                          <a:srgbClr val="000000"/>
                        </a:solidFill>
                        <a:effectLst/>
                        <a:latin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61011685"/>
                  </a:ext>
                </a:extLst>
              </a:tr>
              <a:tr h="244285">
                <a:tc>
                  <a:txBody>
                    <a:bodyPr/>
                    <a:lstStyle/>
                    <a:p>
                      <a:pPr algn="l"/>
                      <a:r>
                        <a:rPr lang="es-MX" sz="1000" dirty="0" smtClean="0"/>
                        <a:t>ADQUISICIÓN DE BIENES Y SERVICIOS</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82084034"/>
                  </a:ext>
                </a:extLst>
              </a:tr>
              <a:tr h="332995">
                <a:tc>
                  <a:txBody>
                    <a:bodyPr/>
                    <a:lstStyle/>
                    <a:p>
                      <a:pPr algn="l"/>
                      <a:r>
                        <a:rPr lang="es-MX" sz="1000" dirty="0" smtClean="0"/>
                        <a:t>COMUNICACIONES</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54849947"/>
                  </a:ext>
                </a:extLst>
              </a:tr>
              <a:tr h="338241">
                <a:tc>
                  <a:txBody>
                    <a:bodyPr/>
                    <a:lstStyle/>
                    <a:p>
                      <a:pPr algn="l"/>
                      <a:r>
                        <a:rPr lang="es-CO" sz="1000" dirty="0" smtClean="0"/>
                        <a:t>CONTROL DISCIPLINARIO INTERNO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3</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23424145"/>
                  </a:ext>
                </a:extLst>
              </a:tr>
              <a:tr h="332995">
                <a:tc>
                  <a:txBody>
                    <a:bodyPr/>
                    <a:lstStyle/>
                    <a:p>
                      <a:pPr algn="l"/>
                      <a:r>
                        <a:rPr lang="es-MX" sz="1000" dirty="0" smtClean="0"/>
                        <a:t>DEFENSA JUDICIAL</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842669"/>
                  </a:ext>
                </a:extLst>
              </a:tr>
              <a:tr h="332995">
                <a:tc>
                  <a:txBody>
                    <a:bodyPr/>
                    <a:lstStyle/>
                    <a:p>
                      <a:pPr algn="l"/>
                      <a:r>
                        <a:rPr lang="es-MX" sz="1000" dirty="0" smtClean="0"/>
                        <a:t>DIRECCIONAMIENTO ESTRATÉGICO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3</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t>BAJA</a:t>
                      </a:r>
                      <a:endParaRPr lang="es-CO" sz="1000" dirty="0" smtClean="0"/>
                    </a:p>
                    <a:p>
                      <a:pPr algn="ct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62856796"/>
                  </a:ext>
                </a:extLst>
              </a:tr>
              <a:tr h="332995">
                <a:tc>
                  <a:txBody>
                    <a:bodyPr/>
                    <a:lstStyle/>
                    <a:p>
                      <a:pPr algn="l"/>
                      <a:r>
                        <a:rPr lang="es-MX" sz="1000" dirty="0" smtClean="0"/>
                        <a:t>EVALUACIÓN DE LA GESTIÓN INSTITUCIONAL</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50869560"/>
                  </a:ext>
                </a:extLst>
              </a:tr>
              <a:tr h="228625">
                <a:tc>
                  <a:txBody>
                    <a:bodyPr/>
                    <a:lstStyle/>
                    <a:p>
                      <a:pPr algn="l"/>
                      <a:r>
                        <a:rPr lang="es-MX" sz="1000" dirty="0" smtClean="0"/>
                        <a:t>FORTALECIMIENTO DEL CONTROL SOCIAL</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8334708"/>
                  </a:ext>
                </a:extLst>
              </a:tr>
              <a:tr h="332995">
                <a:tc>
                  <a:txBody>
                    <a:bodyPr/>
                    <a:lstStyle/>
                    <a:p>
                      <a:pPr algn="l"/>
                      <a:r>
                        <a:rPr lang="es-CO" sz="1000" dirty="0" smtClean="0"/>
                        <a:t>GESTIÓN ADMINISTRATIVA Y LOGÍSTICA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3</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 SI</a:t>
                      </a:r>
                    </a:p>
                    <a:p>
                      <a:pPr algn="ctr"/>
                      <a:r>
                        <a:rPr lang="es-MX" sz="1000" dirty="0" smtClean="0"/>
                        <a:t>2</a:t>
                      </a:r>
                      <a:r>
                        <a:rPr lang="es-MX" sz="1000" baseline="0" dirty="0" smtClean="0"/>
                        <a:t> 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ALTA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67287740"/>
                  </a:ext>
                </a:extLst>
              </a:tr>
              <a:tr h="332995">
                <a:tc>
                  <a:txBody>
                    <a:bodyPr/>
                    <a:lstStyle/>
                    <a:p>
                      <a:pPr algn="l"/>
                      <a:r>
                        <a:rPr lang="es-MX" sz="1000" dirty="0" smtClean="0"/>
                        <a:t>GESTIÓN DE LA INFORMACIÓN Y EL CONOCIMIENTO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3</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08594862"/>
                  </a:ext>
                </a:extLst>
              </a:tr>
              <a:tr h="228625">
                <a:tc>
                  <a:txBody>
                    <a:bodyPr/>
                    <a:lstStyle/>
                    <a:p>
                      <a:pPr algn="l"/>
                      <a:r>
                        <a:rPr lang="es-CO" sz="1000" dirty="0" smtClean="0"/>
                        <a:t>GESTIÓN DEL TALENTO HUMANO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8322969"/>
                  </a:ext>
                </a:extLst>
              </a:tr>
            </a:tbl>
          </a:graphicData>
        </a:graphic>
      </p:graphicFrame>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56661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quarter" idx="4294967295"/>
          </p:nvPr>
        </p:nvSpPr>
        <p:spPr>
          <a:xfrm>
            <a:off x="1030635" y="2111829"/>
            <a:ext cx="7160447" cy="2702193"/>
          </a:xfrm>
        </p:spPr>
        <p:txBody>
          <a:bodyPr>
            <a:normAutofit fontScale="92500"/>
          </a:bodyPr>
          <a:lstStyle/>
          <a:p>
            <a:pPr marL="0" indent="0">
              <a:buNone/>
            </a:pPr>
            <a:r>
              <a:rPr lang="es-ES" sz="4800" b="1" dirty="0">
                <a:solidFill>
                  <a:srgbClr val="191F5D"/>
                </a:solidFill>
              </a:rPr>
              <a:t>Gracias</a:t>
            </a:r>
          </a:p>
          <a:p>
            <a:pPr marL="0" indent="0">
              <a:buNone/>
            </a:pPr>
            <a:endParaRPr lang="es-CO" sz="2200" b="1" dirty="0">
              <a:solidFill>
                <a:srgbClr val="191F5D"/>
              </a:solidFill>
            </a:endParaRPr>
          </a:p>
          <a:p>
            <a:pPr marL="0" indent="0">
              <a:lnSpc>
                <a:spcPct val="100000"/>
              </a:lnSpc>
              <a:spcBef>
                <a:spcPts val="600"/>
              </a:spcBef>
              <a:spcAft>
                <a:spcPts val="600"/>
              </a:spcAft>
              <a:buNone/>
            </a:pPr>
            <a:r>
              <a:rPr lang="es-419" sz="2200" dirty="0">
                <a:solidFill>
                  <a:srgbClr val="191F5D"/>
                </a:solidFill>
              </a:rPr>
              <a:t>Superintendencia de Servicios Públicos Domiciliarios</a:t>
            </a:r>
            <a:br>
              <a:rPr lang="es-419" sz="2200" dirty="0">
                <a:solidFill>
                  <a:srgbClr val="191F5D"/>
                </a:solidFill>
              </a:rPr>
            </a:br>
            <a:r>
              <a:rPr lang="es-419" sz="2200" dirty="0">
                <a:solidFill>
                  <a:srgbClr val="191F5D"/>
                </a:solidFill>
              </a:rPr>
              <a:t>República de Colombia</a:t>
            </a:r>
          </a:p>
          <a:p>
            <a:pPr marL="0" indent="0">
              <a:lnSpc>
                <a:spcPct val="100000"/>
              </a:lnSpc>
              <a:spcBef>
                <a:spcPts val="600"/>
              </a:spcBef>
              <a:spcAft>
                <a:spcPts val="600"/>
              </a:spcAft>
              <a:buNone/>
            </a:pPr>
            <a:r>
              <a:rPr lang="es-419" sz="2200" dirty="0">
                <a:solidFill>
                  <a:srgbClr val="191F5D"/>
                </a:solidFill>
              </a:rPr>
              <a:t>sspd@superservicios.gov.co</a:t>
            </a:r>
            <a:br>
              <a:rPr lang="es-419" sz="2200" dirty="0">
                <a:solidFill>
                  <a:srgbClr val="191F5D"/>
                </a:solidFill>
              </a:rPr>
            </a:br>
            <a:r>
              <a:rPr lang="es-419" sz="2200" dirty="0">
                <a:solidFill>
                  <a:srgbClr val="191F5D"/>
                </a:solidFill>
              </a:rPr>
              <a:t>www.superservicios.gov.co</a:t>
            </a:r>
          </a:p>
        </p:txBody>
      </p:sp>
      <p:sp>
        <p:nvSpPr>
          <p:cNvPr id="3" name="Marcador de número de diapositiva 2"/>
          <p:cNvSpPr>
            <a:spLocks noGrp="1"/>
          </p:cNvSpPr>
          <p:nvPr>
            <p:ph type="sldNum" sz="quarter" idx="12"/>
          </p:nvPr>
        </p:nvSpPr>
        <p:spPr/>
        <p:txBody>
          <a:bodyPr/>
          <a:lstStyle/>
          <a:p>
            <a:fld id="{C74CBB0B-5D0C-43FE-9043-22172208F6F8}" type="slidenum">
              <a:rPr lang="es-CO" smtClean="0"/>
              <a:t>40</a:t>
            </a:fld>
            <a:endParaRPr lang="es-CO" dirty="0"/>
          </a:p>
        </p:txBody>
      </p:sp>
      <p:sp>
        <p:nvSpPr>
          <p:cNvPr id="11" name="Rectángulo 10"/>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2" name="Grupo 11" title="Iconos de redes sociales"/>
          <p:cNvGrpSpPr/>
          <p:nvPr/>
        </p:nvGrpSpPr>
        <p:grpSpPr>
          <a:xfrm>
            <a:off x="1030635" y="4934182"/>
            <a:ext cx="2649780" cy="388232"/>
            <a:chOff x="-1875105" y="10123"/>
            <a:chExt cx="2649828" cy="388620"/>
          </a:xfrm>
        </p:grpSpPr>
        <p:pic>
          <p:nvPicPr>
            <p:cNvPr id="20" name="Gráfico 17" title="Icono y enlace a Instagram">
              <a:hlinkClick r:id="rId2"/>
              <a:extLst>
                <a:ext uri="{C183D7F6-B498-43B3-948B-1728B52AA6E4}">
                  <adec:decorative xmlns:adec="http://schemas.microsoft.com/office/drawing/2017/decorative" xmlns="" val="1"/>
                </a:ext>
              </a:extLst>
            </p:cNvPr>
            <p:cNvPicPr>
              <a:picLocks noChangeAspect="1"/>
            </p:cNvPicPr>
            <p:nvPr userDrawn="1"/>
          </p:nvPicPr>
          <p:blipFill>
            <a:blip r:embed="rId3" cstate="print">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6103" y="10123"/>
              <a:ext cx="388620" cy="388620"/>
            </a:xfrm>
            <a:prstGeom prst="rect">
              <a:avLst/>
            </a:prstGeom>
          </p:spPr>
        </p:pic>
        <p:pic>
          <p:nvPicPr>
            <p:cNvPr id="21" name="Gráfico 12" title="Icono y enlace a Instragram">
              <a:hlinkClick r:id="rId4"/>
              <a:extLst>
                <a:ext uri="{C183D7F6-B498-43B3-948B-1728B52AA6E4}">
                  <adec:decorative xmlns:adec="http://schemas.microsoft.com/office/drawing/2017/decorative" xmlns="" val="1"/>
                </a:ext>
              </a:extLst>
            </p:cNvPr>
            <p:cNvPicPr>
              <a:picLocks noChangeAspect="1"/>
            </p:cNvPicPr>
            <p:nvPr userDrawn="1"/>
          </p:nvPicPr>
          <p:blipFill>
            <a:blip r:embed="rId5" cstate="print">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293" y="10123"/>
              <a:ext cx="388620" cy="388620"/>
            </a:xfrm>
            <a:prstGeom prst="rect">
              <a:avLst/>
            </a:prstGeom>
          </p:spPr>
        </p:pic>
        <p:pic>
          <p:nvPicPr>
            <p:cNvPr id="22" name="Gráfico 15" title="Icono y enlace a YouTube">
              <a:hlinkClick r:id="rId6"/>
              <a:extLst>
                <a:ext uri="{C183D7F6-B498-43B3-948B-1728B52AA6E4}">
                  <adec:decorative xmlns:adec="http://schemas.microsoft.com/office/drawing/2017/decorative" xmlns="" val="1"/>
                </a:ext>
              </a:extLst>
            </p:cNvPr>
            <p:cNvPicPr>
              <a:picLocks noChangeAspect="1"/>
            </p:cNvPicPr>
            <p:nvPr userDrawn="1"/>
          </p:nvPicPr>
          <p:blipFill>
            <a:blip r:embed="rId7" cstate="print">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4691" y="10123"/>
              <a:ext cx="388620" cy="388619"/>
            </a:xfrm>
            <a:prstGeom prst="rect">
              <a:avLst/>
            </a:prstGeom>
          </p:spPr>
        </p:pic>
        <p:pic>
          <p:nvPicPr>
            <p:cNvPr id="23" name="Gráfico 13" title="Icono y enlace a Facebook">
              <a:hlinkClick r:id="rId8"/>
              <a:extLst>
                <a:ext uri="{C183D7F6-B498-43B3-948B-1728B52AA6E4}">
                  <adec:decorative xmlns:adec="http://schemas.microsoft.com/office/drawing/2017/decorative" xmlns="" val="1"/>
                </a:ext>
              </a:extLst>
            </p:cNvPr>
            <p:cNvPicPr>
              <a:picLocks noChangeAspect="1"/>
            </p:cNvPicPr>
            <p:nvPr userDrawn="1"/>
          </p:nvPicPr>
          <p:blipFill>
            <a:blip r:embed="rId9" cstate="print">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10088" y="10123"/>
              <a:ext cx="388620" cy="388620"/>
            </a:xfrm>
            <a:prstGeom prst="rect">
              <a:avLst/>
            </a:prstGeom>
          </p:spPr>
        </p:pic>
        <p:pic>
          <p:nvPicPr>
            <p:cNvPr id="24" name="Gráfico 16">
              <a:hlinkClick r:id="rId10"/>
              <a:extLst>
                <a:ext uri="{C183D7F6-B498-43B3-948B-1728B52AA6E4}">
                  <adec:decorative xmlns:adec="http://schemas.microsoft.com/office/drawing/2017/decorative" xmlns="" val="1"/>
                </a:ext>
              </a:extLst>
            </p:cNvPr>
            <p:cNvPicPr>
              <a:picLocks noChangeAspect="1"/>
            </p:cNvPicPr>
            <p:nvPr userDrawn="1"/>
          </p:nvPicPr>
          <p:blipFill>
            <a:blip r:embed="rId11">
              <a:clrChange>
                <a:clrFrom>
                  <a:srgbClr val="000000">
                    <a:alpha val="0"/>
                  </a:srgbClr>
                </a:clrFrom>
                <a:clrTo>
                  <a:srgbClr val="000000">
                    <a:alpha val="0"/>
                  </a:srgbClr>
                </a:clrTo>
              </a:clrChange>
              <a:duotone>
                <a:prstClr val="black"/>
                <a:schemeClr val="accent1">
                  <a:tint val="45000"/>
                  <a:satMod val="400000"/>
                </a:schemeClr>
              </a:duotone>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1875105" y="10123"/>
              <a:ext cx="388240" cy="388620"/>
            </a:xfrm>
            <a:prstGeom prst="rect">
              <a:avLst/>
            </a:prstGeom>
          </p:spPr>
        </p:pic>
      </p:grpSp>
      <p:pic>
        <p:nvPicPr>
          <p:cNvPr id="14" name="Imagen 13"/>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2813198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6973" y="640576"/>
            <a:ext cx="10515600" cy="1304622"/>
          </a:xfrm>
        </p:spPr>
        <p:txBody>
          <a:bodyPr>
            <a:normAutofit/>
          </a:bodyPr>
          <a:lstStyle/>
          <a:p>
            <a:r>
              <a:rPr lang="es-ES" sz="3200" b="1" dirty="0">
                <a:solidFill>
                  <a:schemeClr val="tx1">
                    <a:lumMod val="50000"/>
                    <a:lumOff val="50000"/>
                  </a:schemeClr>
                </a:solidFill>
              </a:rPr>
              <a:t>Riesgos identificados en el </a:t>
            </a:r>
            <a:r>
              <a:rPr lang="es-ES" sz="3600" b="1" dirty="0" smtClean="0"/>
              <a:t/>
            </a:r>
            <a:br>
              <a:rPr lang="es-ES" sz="3600" b="1" dirty="0" smtClean="0"/>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gestión de calidad</a:t>
            </a:r>
            <a:endParaRPr lang="es-CO" sz="36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5</a:t>
            </a:fld>
            <a:endParaRPr lang="es-CO"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559079277"/>
              </p:ext>
            </p:extLst>
          </p:nvPr>
        </p:nvGraphicFramePr>
        <p:xfrm>
          <a:off x="1711467" y="2093703"/>
          <a:ext cx="9103888" cy="3875735"/>
        </p:xfrm>
        <a:graphic>
          <a:graphicData uri="http://schemas.openxmlformats.org/drawingml/2006/table">
            <a:tbl>
              <a:tblPr firstRow="1" bandRow="1">
                <a:tableStyleId>{69012ECD-51FC-41F1-AA8D-1B2483CD663E}</a:tableStyleId>
              </a:tblPr>
              <a:tblGrid>
                <a:gridCol w="2041891">
                  <a:extLst>
                    <a:ext uri="{9D8B030D-6E8A-4147-A177-3AD203B41FA5}">
                      <a16:colId xmlns:a16="http://schemas.microsoft.com/office/drawing/2014/main" val="3862659921"/>
                    </a:ext>
                  </a:extLst>
                </a:gridCol>
                <a:gridCol w="1627539">
                  <a:extLst>
                    <a:ext uri="{9D8B030D-6E8A-4147-A177-3AD203B41FA5}">
                      <a16:colId xmlns:a16="http://schemas.microsoft.com/office/drawing/2014/main" val="1110162392"/>
                    </a:ext>
                  </a:extLst>
                </a:gridCol>
                <a:gridCol w="2000915">
                  <a:extLst>
                    <a:ext uri="{9D8B030D-6E8A-4147-A177-3AD203B41FA5}">
                      <a16:colId xmlns:a16="http://schemas.microsoft.com/office/drawing/2014/main" val="3846246296"/>
                    </a:ext>
                  </a:extLst>
                </a:gridCol>
                <a:gridCol w="1465745">
                  <a:extLst>
                    <a:ext uri="{9D8B030D-6E8A-4147-A177-3AD203B41FA5}">
                      <a16:colId xmlns:a16="http://schemas.microsoft.com/office/drawing/2014/main" val="3339493304"/>
                    </a:ext>
                  </a:extLst>
                </a:gridCol>
                <a:gridCol w="1967798">
                  <a:extLst>
                    <a:ext uri="{9D8B030D-6E8A-4147-A177-3AD203B41FA5}">
                      <a16:colId xmlns:a16="http://schemas.microsoft.com/office/drawing/2014/main" val="2639232535"/>
                    </a:ext>
                  </a:extLst>
                </a:gridCol>
              </a:tblGrid>
              <a:tr h="401187">
                <a:tc>
                  <a:txBody>
                    <a:bodyPr/>
                    <a:lstStyle/>
                    <a:p>
                      <a:pPr algn="ctr"/>
                      <a:r>
                        <a:rPr lang="es-MX" sz="1000" dirty="0" smtClean="0"/>
                        <a:t>PROCESO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CANTIDAD</a:t>
                      </a:r>
                      <a:r>
                        <a:rPr lang="es-MX" sz="1000" baseline="0" dirty="0" smtClean="0"/>
                        <a:t> DE RIESGOS</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u="none" strike="noStrike" dirty="0" smtClean="0">
                          <a:effectLst/>
                        </a:rPr>
                        <a:t>¿SE HA MATERIALIZADO EL RIESGO?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u="none" strike="noStrike" dirty="0" smtClean="0">
                          <a:effectLst/>
                        </a:rPr>
                        <a:t>ZONA - RIESGO INHERENTE</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O" sz="1000" u="none" strike="noStrike" dirty="0" smtClean="0">
                          <a:effectLst/>
                        </a:rPr>
                        <a:t>ZONA - RIESGO RESIDUAL</a:t>
                      </a:r>
                      <a:endParaRPr lang="es-CO" sz="1000" b="1" i="0" u="none" strike="noStrike" dirty="0">
                        <a:solidFill>
                          <a:srgbClr val="000000"/>
                        </a:solidFill>
                        <a:effectLst/>
                        <a:latin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61011685"/>
                  </a:ext>
                </a:extLst>
              </a:tr>
              <a:tr h="397368">
                <a:tc>
                  <a:txBody>
                    <a:bodyPr/>
                    <a:lstStyle/>
                    <a:p>
                      <a:pPr algn="l"/>
                      <a:r>
                        <a:rPr lang="es-CO" sz="1000" dirty="0" smtClean="0"/>
                        <a:t>GESTIÓN DOCUMENTAL</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3</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MODERADO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82084034"/>
                  </a:ext>
                </a:extLst>
              </a:tr>
              <a:tr h="397368">
                <a:tc>
                  <a:txBody>
                    <a:bodyPr/>
                    <a:lstStyle/>
                    <a:p>
                      <a:pPr algn="l"/>
                      <a:r>
                        <a:rPr lang="es-CO" sz="1000" dirty="0" smtClean="0"/>
                        <a:t>GESTIÓN FINANCIERA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4</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 SI</a:t>
                      </a:r>
                    </a:p>
                    <a:p>
                      <a:pPr algn="ctr"/>
                      <a:r>
                        <a:rPr lang="es-MX" sz="1000" dirty="0" smtClean="0"/>
                        <a:t>3 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54849947"/>
                  </a:ext>
                </a:extLst>
              </a:tr>
              <a:tr h="399748">
                <a:tc>
                  <a:txBody>
                    <a:bodyPr/>
                    <a:lstStyle/>
                    <a:p>
                      <a:pPr algn="l"/>
                      <a:r>
                        <a:rPr lang="es-CO" sz="1000" dirty="0" smtClean="0"/>
                        <a:t>MEDIDAS PARA EL CONTROL</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 SI</a:t>
                      </a:r>
                    </a:p>
                    <a:p>
                      <a:pPr algn="ctr"/>
                      <a:r>
                        <a:rPr lang="es-MX" sz="1000" dirty="0" smtClean="0"/>
                        <a:t>1 </a:t>
                      </a:r>
                      <a:r>
                        <a:rPr lang="es-MX" sz="1000" baseline="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23424145"/>
                  </a:ext>
                </a:extLst>
              </a:tr>
              <a:tr h="371896">
                <a:tc>
                  <a:txBody>
                    <a:bodyPr/>
                    <a:lstStyle/>
                    <a:p>
                      <a:pPr algn="l"/>
                      <a:r>
                        <a:rPr lang="es-CO" sz="1000" dirty="0" smtClean="0"/>
                        <a:t>MEJORA E INNOVACIÓN</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 SI</a:t>
                      </a:r>
                    </a:p>
                    <a:p>
                      <a:pPr algn="ctr"/>
                      <a:r>
                        <a:rPr lang="es-MX" sz="1000" dirty="0" smtClean="0"/>
                        <a:t>1</a:t>
                      </a:r>
                      <a:r>
                        <a:rPr lang="es-MX" sz="1000" baseline="0" dirty="0" smtClean="0"/>
                        <a:t> 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p>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842669"/>
                  </a:ext>
                </a:extLst>
              </a:tr>
              <a:tr h="371896">
                <a:tc>
                  <a:txBody>
                    <a:bodyPr/>
                    <a:lstStyle/>
                    <a:p>
                      <a:pPr algn="l"/>
                      <a:r>
                        <a:rPr lang="es-CO" sz="1000" dirty="0" smtClean="0"/>
                        <a:t>NORMATIVA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SI</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62856796"/>
                  </a:ext>
                </a:extLst>
              </a:tr>
              <a:tr h="371896">
                <a:tc>
                  <a:txBody>
                    <a:bodyPr/>
                    <a:lstStyle/>
                    <a:p>
                      <a:pPr algn="l"/>
                      <a:r>
                        <a:rPr lang="es-CO" sz="1000" dirty="0" smtClean="0"/>
                        <a:t>PROTECCIÓN AL USUARIO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SI</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ALTA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50869560"/>
                  </a:ext>
                </a:extLst>
              </a:tr>
              <a:tr h="371896">
                <a:tc>
                  <a:txBody>
                    <a:bodyPr/>
                    <a:lstStyle/>
                    <a:p>
                      <a:pPr algn="l"/>
                      <a:r>
                        <a:rPr lang="es-CO" sz="1000" dirty="0" smtClean="0"/>
                        <a:t>RIESGOS Y METODOLOGÍAS</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2</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smtClean="0"/>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p>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8334708"/>
                  </a:ext>
                </a:extLst>
              </a:tr>
              <a:tr h="371896">
                <a:tc>
                  <a:txBody>
                    <a:bodyPr/>
                    <a:lstStyle/>
                    <a:p>
                      <a:pPr algn="l"/>
                      <a:r>
                        <a:rPr lang="es-CO" sz="1000" dirty="0" smtClean="0"/>
                        <a:t>SEGUIMIENTO Y MEDICIÓN</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BAJA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67287740"/>
                  </a:ext>
                </a:extLst>
              </a:tr>
              <a:tr h="371896">
                <a:tc>
                  <a:txBody>
                    <a:bodyPr/>
                    <a:lstStyle/>
                    <a:p>
                      <a:pPr algn="l"/>
                      <a:r>
                        <a:rPr lang="es-CO" sz="1000" dirty="0" smtClean="0"/>
                        <a:t>VIGILANCIA E INSPECCIÓN</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1</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NO</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s-MX" sz="1000" dirty="0" smtClean="0"/>
                        <a:t>MODERADA</a:t>
                      </a:r>
                      <a:endParaRPr lang="es-CO" sz="1000"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08594862"/>
                  </a:ext>
                </a:extLst>
              </a:tr>
            </a:tbl>
          </a:graphicData>
        </a:graphic>
      </p:graphicFrame>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50871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362" y="506539"/>
            <a:ext cx="10515600" cy="1304622"/>
          </a:xfrm>
        </p:spPr>
        <p:txBody>
          <a:bodyPr>
            <a:normAutofit/>
          </a:bodyPr>
          <a:lstStyle/>
          <a:p>
            <a:r>
              <a:rPr lang="es-ES" sz="3200" b="1" dirty="0">
                <a:solidFill>
                  <a:schemeClr val="tx1">
                    <a:lumMod val="50000"/>
                    <a:lumOff val="50000"/>
                  </a:schemeClr>
                </a:solidFill>
              </a:rPr>
              <a:t>ACPM establecidas en el </a:t>
            </a:r>
            <a:r>
              <a:rPr lang="es-ES" sz="3600" b="1" dirty="0" smtClean="0"/>
              <a:t/>
            </a:r>
            <a:br>
              <a:rPr lang="es-ES" sz="3600" b="1" dirty="0" smtClean="0"/>
            </a:br>
            <a:r>
              <a:rPr lang="es-ES" sz="3600" b="1" dirty="0" smtClean="0">
                <a:solidFill>
                  <a:schemeClr val="tx1">
                    <a:lumMod val="75000"/>
                    <a:lumOff val="25000"/>
                  </a:schemeClr>
                </a:solidFill>
              </a:rPr>
              <a:t>Sistema </a:t>
            </a:r>
            <a:r>
              <a:rPr lang="es-ES" sz="3600" b="1" dirty="0">
                <a:solidFill>
                  <a:schemeClr val="tx1">
                    <a:lumMod val="75000"/>
                    <a:lumOff val="25000"/>
                  </a:schemeClr>
                </a:solidFill>
              </a:rPr>
              <a:t>de gestión de calidad</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6</a:t>
            </a:fld>
            <a:endParaRPr lang="es-CO" dirty="0"/>
          </a:p>
        </p:txBody>
      </p:sp>
      <p:pic>
        <p:nvPicPr>
          <p:cNvPr id="5" name="Marcador de contenido 4"/>
          <p:cNvPicPr>
            <a:picLocks noGrp="1" noChangeAspect="1"/>
          </p:cNvPicPr>
          <p:nvPr>
            <p:ph idx="1"/>
          </p:nvPr>
        </p:nvPicPr>
        <p:blipFill>
          <a:blip r:embed="rId2"/>
          <a:stretch>
            <a:fillRect/>
          </a:stretch>
        </p:blipFill>
        <p:spPr>
          <a:xfrm>
            <a:off x="1027501" y="2634555"/>
            <a:ext cx="6063640" cy="2609777"/>
          </a:xfrm>
          <a:prstGeom prst="rect">
            <a:avLst/>
          </a:prstGeom>
        </p:spPr>
      </p:pic>
      <p:sp>
        <p:nvSpPr>
          <p:cNvPr id="6" name="CuadroTexto 5"/>
          <p:cNvSpPr txBox="1"/>
          <p:nvPr/>
        </p:nvSpPr>
        <p:spPr>
          <a:xfrm>
            <a:off x="7823927" y="2969947"/>
            <a:ext cx="3415375" cy="1938992"/>
          </a:xfrm>
          <a:prstGeom prst="rect">
            <a:avLst/>
          </a:prstGeom>
          <a:noFill/>
        </p:spPr>
        <p:txBody>
          <a:bodyPr wrap="square" rtlCol="0">
            <a:spAutoFit/>
          </a:bodyPr>
          <a:lstStyle/>
          <a:p>
            <a:r>
              <a:rPr lang="es-CO" sz="2000" b="1" dirty="0" smtClean="0">
                <a:solidFill>
                  <a:srgbClr val="009640"/>
                </a:solidFill>
              </a:rPr>
              <a:t>Para la vigencia 2023, el SGC contó </a:t>
            </a:r>
            <a:r>
              <a:rPr lang="es-MX" sz="2000" b="1" dirty="0" smtClean="0">
                <a:solidFill>
                  <a:srgbClr val="009640"/>
                </a:solidFill>
              </a:rPr>
              <a:t>con </a:t>
            </a:r>
            <a:r>
              <a:rPr lang="es-MX" sz="2000" b="1" dirty="0">
                <a:solidFill>
                  <a:srgbClr val="009640"/>
                </a:solidFill>
              </a:rPr>
              <a:t>un total de </a:t>
            </a:r>
            <a:r>
              <a:rPr lang="es-MX" sz="2000" b="1" dirty="0" smtClean="0">
                <a:solidFill>
                  <a:srgbClr val="009640"/>
                </a:solidFill>
              </a:rPr>
              <a:t>116 </a:t>
            </a:r>
            <a:r>
              <a:rPr lang="es-MX" sz="2000" b="1" dirty="0">
                <a:solidFill>
                  <a:srgbClr val="009640"/>
                </a:solidFill>
              </a:rPr>
              <a:t>acciones, de las cuales </a:t>
            </a:r>
            <a:r>
              <a:rPr lang="es-MX" sz="2000" b="1" dirty="0" smtClean="0">
                <a:solidFill>
                  <a:srgbClr val="009640"/>
                </a:solidFill>
              </a:rPr>
              <a:t>50 </a:t>
            </a:r>
            <a:r>
              <a:rPr lang="es-MX" sz="2000" b="1" dirty="0">
                <a:solidFill>
                  <a:srgbClr val="009640"/>
                </a:solidFill>
              </a:rPr>
              <a:t>se encuentran cerradas y calificadas</a:t>
            </a:r>
            <a:r>
              <a:rPr lang="es-MX" sz="2000" b="1" dirty="0" smtClean="0">
                <a:solidFill>
                  <a:srgbClr val="009640"/>
                </a:solidFill>
              </a:rPr>
              <a:t>.</a:t>
            </a:r>
            <a:endParaRPr lang="es-CO" sz="2000" b="1" dirty="0">
              <a:solidFill>
                <a:srgbClr val="009640"/>
              </a:solidFill>
            </a:endParaRPr>
          </a:p>
        </p:txBody>
      </p:sp>
      <p:sp>
        <p:nvSpPr>
          <p:cNvPr id="7" name="Rectángulo 6"/>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4164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4216" y="462707"/>
            <a:ext cx="11034010" cy="1304622"/>
          </a:xfrm>
        </p:spPr>
        <p:txBody>
          <a:bodyPr>
            <a:normAutofit/>
          </a:bodyPr>
          <a:lstStyle/>
          <a:p>
            <a:r>
              <a:rPr lang="es-ES" sz="3600" b="1" dirty="0">
                <a:solidFill>
                  <a:schemeClr val="tx1">
                    <a:lumMod val="50000"/>
                    <a:lumOff val="50000"/>
                  </a:schemeClr>
                </a:solidFill>
              </a:rPr>
              <a:t>Documentación</a:t>
            </a:r>
            <a:r>
              <a:rPr lang="es-ES" sz="3600" b="1" dirty="0"/>
              <a:t> </a:t>
            </a:r>
            <a:r>
              <a:rPr lang="es-ES" sz="3600" b="1" dirty="0" smtClean="0"/>
              <a:t/>
            </a:r>
            <a:br>
              <a:rPr lang="es-ES" sz="3600" b="1" dirty="0" smtClean="0"/>
            </a:br>
            <a:r>
              <a:rPr lang="es-ES" sz="3600" b="1" dirty="0" smtClean="0">
                <a:solidFill>
                  <a:schemeClr val="tx1">
                    <a:lumMod val="75000"/>
                    <a:lumOff val="25000"/>
                  </a:schemeClr>
                </a:solidFill>
              </a:rPr>
              <a:t>Sistema de Gestión de Calidad</a:t>
            </a:r>
            <a:endParaRPr lang="es-ES" sz="3600" b="1" dirty="0">
              <a:solidFill>
                <a:schemeClr val="tx1">
                  <a:lumMod val="75000"/>
                  <a:lumOff val="25000"/>
                </a:schemeClr>
              </a:solidFill>
            </a:endParaRP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7</a:t>
            </a:fld>
            <a:endParaRPr lang="es-CO" dirty="0"/>
          </a:p>
        </p:txBody>
      </p:sp>
      <p:pic>
        <p:nvPicPr>
          <p:cNvPr id="7" name="Imagen 6"/>
          <p:cNvPicPr>
            <a:picLocks noChangeAspect="1"/>
          </p:cNvPicPr>
          <p:nvPr/>
        </p:nvPicPr>
        <p:blipFill>
          <a:blip r:embed="rId2"/>
          <a:stretch>
            <a:fillRect/>
          </a:stretch>
        </p:blipFill>
        <p:spPr>
          <a:xfrm>
            <a:off x="1049085" y="2622087"/>
            <a:ext cx="5713956" cy="2791645"/>
          </a:xfrm>
          <a:prstGeom prst="rect">
            <a:avLst/>
          </a:prstGeom>
        </p:spPr>
      </p:pic>
      <p:sp>
        <p:nvSpPr>
          <p:cNvPr id="8" name="CuadroTexto 7"/>
          <p:cNvSpPr txBox="1"/>
          <p:nvPr/>
        </p:nvSpPr>
        <p:spPr>
          <a:xfrm>
            <a:off x="7393923" y="2839178"/>
            <a:ext cx="3899825" cy="2446824"/>
          </a:xfrm>
          <a:prstGeom prst="rect">
            <a:avLst/>
          </a:prstGeom>
          <a:noFill/>
        </p:spPr>
        <p:txBody>
          <a:bodyPr wrap="square" rtlCol="0">
            <a:spAutoFit/>
          </a:bodyPr>
          <a:lstStyle/>
          <a:p>
            <a:r>
              <a:rPr lang="es-MX" sz="1700" dirty="0" smtClean="0"/>
              <a:t>En el aplicativo SIGME-ISODOC, se encuentra toda la documentación, indicadores, ACPMs, Riesgos, Informes de Auditorias, Normograma, Aspectos e Impactos, Planificación del cambio y Activos del Conocimientos de los procesos de la entidad.</a:t>
            </a:r>
            <a:endParaRPr lang="es-CO" sz="1700" dirty="0"/>
          </a:p>
        </p:txBody>
      </p:sp>
      <p:sp>
        <p:nvSpPr>
          <p:cNvPr id="6" name="Rectángulo 5"/>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12464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337997" y="1562156"/>
            <a:ext cx="2901250" cy="3572463"/>
          </a:xfrm>
          <a:prstGeom prst="rect">
            <a:avLst/>
          </a:prstGeom>
        </p:spPr>
      </p:pic>
      <p:sp>
        <p:nvSpPr>
          <p:cNvPr id="2" name="Título 1"/>
          <p:cNvSpPr>
            <a:spLocks noGrp="1"/>
          </p:cNvSpPr>
          <p:nvPr>
            <p:ph type="ctrTitle"/>
          </p:nvPr>
        </p:nvSpPr>
        <p:spPr>
          <a:xfrm>
            <a:off x="563174" y="1729886"/>
            <a:ext cx="10436520" cy="3108978"/>
          </a:xfrm>
        </p:spPr>
        <p:txBody>
          <a:bodyPr anchor="ctr">
            <a:noAutofit/>
          </a:bodyPr>
          <a:lstStyle/>
          <a:p>
            <a:pPr algn="l"/>
            <a:r>
              <a:rPr lang="es-CO" sz="4400" b="1" dirty="0" smtClean="0">
                <a:solidFill>
                  <a:srgbClr val="191F5D"/>
                </a:solidFill>
              </a:rPr>
              <a:t>Sistema de Gestión </a:t>
            </a:r>
            <a:br>
              <a:rPr lang="es-CO" sz="4400" b="1" dirty="0" smtClean="0">
                <a:solidFill>
                  <a:srgbClr val="191F5D"/>
                </a:solidFill>
              </a:rPr>
            </a:br>
            <a:r>
              <a:rPr lang="es-CO" sz="4400" b="1" dirty="0" smtClean="0">
                <a:solidFill>
                  <a:srgbClr val="191F5D"/>
                </a:solidFill>
              </a:rPr>
              <a:t>de Seguridad y Privacidad </a:t>
            </a:r>
            <a:br>
              <a:rPr lang="es-CO" sz="4400" b="1" dirty="0" smtClean="0">
                <a:solidFill>
                  <a:srgbClr val="191F5D"/>
                </a:solidFill>
              </a:rPr>
            </a:br>
            <a:r>
              <a:rPr lang="es-CO" sz="4400" b="1" dirty="0" smtClean="0">
                <a:solidFill>
                  <a:srgbClr val="191F5D"/>
                </a:solidFill>
              </a:rPr>
              <a:t>de la Información - SIGESPI</a:t>
            </a:r>
            <a:endParaRPr lang="es-CO" sz="4400" b="1" dirty="0">
              <a:solidFill>
                <a:srgbClr val="191F5D"/>
              </a:solidFill>
            </a:endParaRPr>
          </a:p>
        </p:txBody>
      </p:sp>
      <p:sp>
        <p:nvSpPr>
          <p:cNvPr id="3" name="Subtítulo 2"/>
          <p:cNvSpPr>
            <a:spLocks noGrp="1"/>
          </p:cNvSpPr>
          <p:nvPr>
            <p:ph type="subTitle" idx="1"/>
          </p:nvPr>
        </p:nvSpPr>
        <p:spPr>
          <a:xfrm>
            <a:off x="563174" y="4261865"/>
            <a:ext cx="9144000" cy="516027"/>
          </a:xfrm>
        </p:spPr>
        <p:txBody>
          <a:bodyPr/>
          <a:lstStyle/>
          <a:p>
            <a:pPr algn="l"/>
            <a:r>
              <a:rPr lang="es-CO" b="1" dirty="0">
                <a:solidFill>
                  <a:schemeClr val="tx1">
                    <a:lumMod val="50000"/>
                    <a:lumOff val="50000"/>
                  </a:schemeClr>
                </a:solidFill>
              </a:rPr>
              <a:t>Rendición de cuentas 2023</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8</a:t>
            </a:fld>
            <a:endParaRPr lang="es-CO" dirty="0"/>
          </a:p>
        </p:txBody>
      </p:sp>
      <p:sp>
        <p:nvSpPr>
          <p:cNvPr id="5" name="Rectángulo 4"/>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1070" y="288029"/>
            <a:ext cx="1784848" cy="768775"/>
          </a:xfrm>
          <a:prstGeom prst="rect">
            <a:avLst/>
          </a:prstGeom>
        </p:spPr>
      </p:pic>
    </p:spTree>
    <p:extLst>
      <p:ext uri="{BB962C8B-B14F-4D97-AF65-F5344CB8AC3E}">
        <p14:creationId xmlns:p14="http://schemas.microsoft.com/office/powerpoint/2010/main" val="323559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605" y="475499"/>
            <a:ext cx="10515600" cy="1304622"/>
          </a:xfrm>
        </p:spPr>
        <p:txBody>
          <a:bodyPr>
            <a:normAutofit/>
          </a:bodyPr>
          <a:lstStyle/>
          <a:p>
            <a:r>
              <a:rPr lang="es-ES" sz="3600" b="1" dirty="0">
                <a:solidFill>
                  <a:schemeClr val="tx1">
                    <a:lumMod val="50000"/>
                    <a:lumOff val="50000"/>
                  </a:schemeClr>
                </a:solidFill>
              </a:rPr>
              <a:t>Aspectos relevantes de la </a:t>
            </a:r>
            <a:r>
              <a:rPr lang="es-ES" sz="3600" b="1" dirty="0">
                <a:solidFill>
                  <a:schemeClr val="tx1">
                    <a:lumMod val="75000"/>
                    <a:lumOff val="25000"/>
                  </a:schemeClr>
                </a:solidFill>
              </a:rPr>
              <a:t>implementación del SIGESPI</a:t>
            </a:r>
            <a:endParaRPr lang="es-CO" sz="3600" b="1" dirty="0">
              <a:solidFill>
                <a:schemeClr val="tx1">
                  <a:lumMod val="75000"/>
                  <a:lumOff val="25000"/>
                </a:schemeClr>
              </a:solidFill>
            </a:endParaRPr>
          </a:p>
        </p:txBody>
      </p:sp>
      <p:sp>
        <p:nvSpPr>
          <p:cNvPr id="3" name="Marcador de contenido 2"/>
          <p:cNvSpPr>
            <a:spLocks noGrp="1"/>
          </p:cNvSpPr>
          <p:nvPr>
            <p:ph idx="1"/>
          </p:nvPr>
        </p:nvSpPr>
        <p:spPr>
          <a:xfrm>
            <a:off x="886326" y="1869421"/>
            <a:ext cx="10467473" cy="896231"/>
          </a:xfrm>
        </p:spPr>
        <p:txBody>
          <a:bodyPr>
            <a:noAutofit/>
          </a:bodyPr>
          <a:lstStyle/>
          <a:p>
            <a:pPr marL="0" indent="0">
              <a:lnSpc>
                <a:spcPct val="120000"/>
              </a:lnSpc>
              <a:buNone/>
            </a:pPr>
            <a:r>
              <a:rPr lang="es-ES" sz="1400" dirty="0"/>
              <a:t>Respecto a la evaluación de la efectividad de los controles del SIGESPI, a través del Modelo de Seguridad y Privacidad de la Información –MSPI, herramienta propuesta por MINTIC para apoyar este habilitador transversal de la Política de Gobierno Digital, se obtuvieron los siguientes resultados, como se muestra en la Imagen No. 1: </a:t>
            </a:r>
          </a:p>
        </p:txBody>
      </p:sp>
      <p:sp>
        <p:nvSpPr>
          <p:cNvPr id="4" name="Marcador de número de diapositiva 3"/>
          <p:cNvSpPr>
            <a:spLocks noGrp="1"/>
          </p:cNvSpPr>
          <p:nvPr>
            <p:ph type="sldNum" sz="quarter" idx="12"/>
          </p:nvPr>
        </p:nvSpPr>
        <p:spPr/>
        <p:txBody>
          <a:bodyPr/>
          <a:lstStyle/>
          <a:p>
            <a:fld id="{C74CBB0B-5D0C-43FE-9043-22172208F6F8}" type="slidenum">
              <a:rPr lang="es-CO" smtClean="0"/>
              <a:t>9</a:t>
            </a:fld>
            <a:endParaRPr lang="es-CO" dirty="0"/>
          </a:p>
        </p:txBody>
      </p:sp>
      <p:pic>
        <p:nvPicPr>
          <p:cNvPr id="5" name="Imagen 4" descr="Evaluación de efectividad de controles" title="Evaluación de efectividad de controles"/>
          <p:cNvPicPr>
            <a:picLocks noChangeAspect="1"/>
          </p:cNvPicPr>
          <p:nvPr/>
        </p:nvPicPr>
        <p:blipFill>
          <a:blip r:embed="rId2"/>
          <a:stretch>
            <a:fillRect/>
          </a:stretch>
        </p:blipFill>
        <p:spPr>
          <a:xfrm>
            <a:off x="2757331" y="3223445"/>
            <a:ext cx="6338224" cy="3141138"/>
          </a:xfrm>
          <a:prstGeom prst="rect">
            <a:avLst/>
          </a:prstGeom>
        </p:spPr>
      </p:pic>
      <p:sp>
        <p:nvSpPr>
          <p:cNvPr id="6" name="Marcador de contenido 2" descr="Evaluación de efectividad de controles" title="Evaluación de efectividad de controles"/>
          <p:cNvSpPr txBox="1">
            <a:spLocks/>
          </p:cNvSpPr>
          <p:nvPr/>
        </p:nvSpPr>
        <p:spPr>
          <a:xfrm>
            <a:off x="3930041" y="2896937"/>
            <a:ext cx="4331913"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ES" sz="1200" dirty="0"/>
              <a:t>Imagen No. 1. Evaluación de efectividad de controles</a:t>
            </a:r>
          </a:p>
        </p:txBody>
      </p:sp>
      <p:sp>
        <p:nvSpPr>
          <p:cNvPr id="7" name="Marcador de contenido 2"/>
          <p:cNvSpPr txBox="1">
            <a:spLocks/>
          </p:cNvSpPr>
          <p:nvPr/>
        </p:nvSpPr>
        <p:spPr>
          <a:xfrm>
            <a:off x="3757611" y="6440082"/>
            <a:ext cx="4676775" cy="251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1200" i="1" dirty="0"/>
              <a:t>Fuente: Instrumento de Evaluación MSPI – Superservicios</a:t>
            </a:r>
          </a:p>
        </p:txBody>
      </p:sp>
      <p:sp>
        <p:nvSpPr>
          <p:cNvPr id="8" name="Rectángulo 7"/>
          <p:cNvSpPr/>
          <p:nvPr/>
        </p:nvSpPr>
        <p:spPr>
          <a:xfrm>
            <a:off x="0" y="0"/>
            <a:ext cx="12192000" cy="123568"/>
          </a:xfrm>
          <a:prstGeom prst="rect">
            <a:avLst/>
          </a:prstGeom>
          <a:gradFill>
            <a:gsLst>
              <a:gs pos="75250">
                <a:srgbClr val="FCE500"/>
              </a:gs>
              <a:gs pos="50500">
                <a:srgbClr val="BFD704"/>
              </a:gs>
              <a:gs pos="1000">
                <a:srgbClr val="07983E"/>
              </a:gs>
              <a:gs pos="100000">
                <a:srgbClr val="EF7D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Google Shape;222;p10"/>
          <p:cNvPicPr preferRelativeResize="0"/>
          <p:nvPr/>
        </p:nvPicPr>
        <p:blipFill>
          <a:blip r:embed="rId3" cstate="hqprint">
            <a:extLst>
              <a:ext uri="{28A0092B-C50C-407E-A947-70E740481C1C}">
                <a14:useLocalDpi xmlns:a14="http://schemas.microsoft.com/office/drawing/2010/main" val="0"/>
              </a:ext>
            </a:extLst>
          </a:blip>
          <a:stretch>
            <a:fillRect/>
          </a:stretch>
        </p:blipFill>
        <p:spPr>
          <a:xfrm>
            <a:off x="10435586" y="288183"/>
            <a:ext cx="1432545" cy="560735"/>
          </a:xfrm>
          <a:prstGeom prst="rect">
            <a:avLst/>
          </a:prstGeom>
          <a:noFill/>
          <a:ln>
            <a:noFill/>
          </a:ln>
        </p:spPr>
      </p:pic>
    </p:spTree>
    <p:extLst>
      <p:ext uri="{BB962C8B-B14F-4D97-AF65-F5344CB8AC3E}">
        <p14:creationId xmlns:p14="http://schemas.microsoft.com/office/powerpoint/2010/main" val="3150692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4200</TotalTime>
  <Words>4023</Words>
  <Application>Microsoft Office PowerPoint</Application>
  <PresentationFormat>Panorámica</PresentationFormat>
  <Paragraphs>861</Paragraphs>
  <Slides>40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Aptos Narrow</vt:lpstr>
      <vt:lpstr>Arial</vt:lpstr>
      <vt:lpstr>Calibri</vt:lpstr>
      <vt:lpstr>Times New Roman</vt:lpstr>
      <vt:lpstr>Verdana</vt:lpstr>
      <vt:lpstr>Wingdings</vt:lpstr>
      <vt:lpstr>Work Sans</vt:lpstr>
      <vt:lpstr>Tema de Office</vt:lpstr>
      <vt:lpstr>Rendición de cuentas  SIGME 2023</vt:lpstr>
      <vt:lpstr>Sistema de  Gestión de Calidad </vt:lpstr>
      <vt:lpstr>Aspectos relevantes de la implementación del Sistema de gestión de calidad</vt:lpstr>
      <vt:lpstr>Riesgos identificados en el  Sistema de gestión de calidad</vt:lpstr>
      <vt:lpstr>Riesgos identificados en el  Sistema de gestión de calidad</vt:lpstr>
      <vt:lpstr>ACPM establecidas en el  Sistema de gestión de calidad</vt:lpstr>
      <vt:lpstr>Documentación  Sistema de Gestión de Calidad</vt:lpstr>
      <vt:lpstr>Sistema de Gestión  de Seguridad y Privacidad  de la Información - SIGESPI</vt:lpstr>
      <vt:lpstr>Aspectos relevantes de la implementación del SIGESPI</vt:lpstr>
      <vt:lpstr>Aspectos relevantes de la implementación del SIGESPI</vt:lpstr>
      <vt:lpstr>Riesgos identificados en el SIGESPI</vt:lpstr>
      <vt:lpstr>ACPM establecidas en el SIGESPI</vt:lpstr>
      <vt:lpstr>Documentación definida o  ajustada del SIGESPI</vt:lpstr>
      <vt:lpstr>Sistema de Gestión Ambiental</vt:lpstr>
      <vt:lpstr>Aspectos relevantes de la implementación del  Sistema de Gestión Ambiental</vt:lpstr>
      <vt:lpstr>Riesgos identificados en el  Sistema de Gestión Ambiental</vt:lpstr>
      <vt:lpstr>ACPM establecidas en el  Sistema de Gestión Ambiental</vt:lpstr>
      <vt:lpstr>ACPM establecidas en el  Sistema de Gestión Ambiental</vt:lpstr>
      <vt:lpstr>Sistema de Gestión de Seguridad y Salud en el Trabajo</vt:lpstr>
      <vt:lpstr>Aspectos relevantes de la implementación del  Sistema de Gestión de Seguridad y Salud en el Trabajo</vt:lpstr>
      <vt:lpstr>Presentación de PowerPoint</vt:lpstr>
      <vt:lpstr>Peligros Identificados </vt:lpstr>
      <vt:lpstr>Presentación de PowerPoint</vt:lpstr>
      <vt:lpstr>Actualización documental</vt:lpstr>
      <vt:lpstr>Presentación de PowerPoint</vt:lpstr>
      <vt:lpstr>Sistema de Gestión Antisoborno SGAS</vt:lpstr>
      <vt:lpstr>Aspectos relevantes de la implementación del  Sistema de Gestión Antisoborno </vt:lpstr>
      <vt:lpstr>Presentación de PowerPoint</vt:lpstr>
      <vt:lpstr>Presentación de PowerPoint</vt:lpstr>
      <vt:lpstr>Presentación de PowerPoint</vt:lpstr>
      <vt:lpstr>ACPM establecidas en el  Sistema de gestión antisoborno </vt:lpstr>
      <vt:lpstr>Documentación definida o ajustada en el Sistema de gestión antisoborno </vt:lpstr>
      <vt:lpstr>Sistema de Calidad del Proceso Estadístico </vt:lpstr>
      <vt:lpstr>Presentación de PowerPoint</vt:lpstr>
      <vt:lpstr>Riesgos identificados en el  Sistema de calidad del proceso estadístico</vt:lpstr>
      <vt:lpstr>ACPM establecidas en el  Sistema de calidad del proceso estadístico</vt:lpstr>
      <vt:lpstr>Documentación definida o ajustada en el Sistema de calidad del proceso estadístico</vt:lpstr>
      <vt:lpstr>Presentación de PowerPoint</vt:lpstr>
      <vt:lpstr>Documentación definida o ajustada en el Sistema de calidad del proceso estadístico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Camilo Adrian Ramirez Pinzon</cp:lastModifiedBy>
  <cp:revision>124</cp:revision>
  <dcterms:created xsi:type="dcterms:W3CDTF">2023-05-08T00:34:42Z</dcterms:created>
  <dcterms:modified xsi:type="dcterms:W3CDTF">2024-07-11T15:14:18Z</dcterms:modified>
</cp:coreProperties>
</file>